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04"/>
  </p:notesMasterIdLst>
  <p:sldIdLst>
    <p:sldId id="18418" r:id="rId3"/>
    <p:sldId id="18419" r:id="rId4"/>
    <p:sldId id="1585" r:id="rId5"/>
    <p:sldId id="18401" r:id="rId6"/>
    <p:sldId id="18402" r:id="rId7"/>
    <p:sldId id="18403" r:id="rId8"/>
    <p:sldId id="18444" r:id="rId9"/>
    <p:sldId id="18504" r:id="rId10"/>
    <p:sldId id="18423" r:id="rId11"/>
    <p:sldId id="18503" r:id="rId12"/>
    <p:sldId id="18464" r:id="rId13"/>
    <p:sldId id="18471" r:id="rId14"/>
    <p:sldId id="344" r:id="rId15"/>
    <p:sldId id="18469" r:id="rId16"/>
    <p:sldId id="18470" r:id="rId17"/>
    <p:sldId id="18454" r:id="rId18"/>
    <p:sldId id="18468" r:id="rId19"/>
    <p:sldId id="18458" r:id="rId20"/>
    <p:sldId id="18449" r:id="rId21"/>
    <p:sldId id="18448" r:id="rId22"/>
    <p:sldId id="18474" r:id="rId23"/>
    <p:sldId id="18475" r:id="rId24"/>
    <p:sldId id="18476" r:id="rId25"/>
    <p:sldId id="18477" r:id="rId26"/>
    <p:sldId id="18478" r:id="rId27"/>
    <p:sldId id="18502" r:id="rId28"/>
    <p:sldId id="18479" r:id="rId29"/>
    <p:sldId id="18497" r:id="rId30"/>
    <p:sldId id="18480" r:id="rId31"/>
    <p:sldId id="18481" r:id="rId32"/>
    <p:sldId id="18482" r:id="rId33"/>
    <p:sldId id="18505" r:id="rId34"/>
    <p:sldId id="18483" r:id="rId35"/>
    <p:sldId id="18484" r:id="rId36"/>
    <p:sldId id="18485" r:id="rId37"/>
    <p:sldId id="18486" r:id="rId38"/>
    <p:sldId id="18487" r:id="rId39"/>
    <p:sldId id="18488" r:id="rId40"/>
    <p:sldId id="18489" r:id="rId41"/>
    <p:sldId id="18490" r:id="rId42"/>
    <p:sldId id="18491" r:id="rId43"/>
    <p:sldId id="18492" r:id="rId44"/>
    <p:sldId id="18493" r:id="rId45"/>
    <p:sldId id="18494" r:id="rId46"/>
    <p:sldId id="18495" r:id="rId47"/>
    <p:sldId id="18472" r:id="rId48"/>
    <p:sldId id="18496" r:id="rId49"/>
    <p:sldId id="18473" r:id="rId50"/>
    <p:sldId id="18433" r:id="rId51"/>
    <p:sldId id="18434" r:id="rId52"/>
    <p:sldId id="18435" r:id="rId53"/>
    <p:sldId id="18436" r:id="rId54"/>
    <p:sldId id="18437" r:id="rId55"/>
    <p:sldId id="18438" r:id="rId56"/>
    <p:sldId id="18439" r:id="rId57"/>
    <p:sldId id="18440" r:id="rId58"/>
    <p:sldId id="18441" r:id="rId59"/>
    <p:sldId id="18442" r:id="rId60"/>
    <p:sldId id="18443" r:id="rId61"/>
    <p:sldId id="18445" r:id="rId62"/>
    <p:sldId id="18465" r:id="rId63"/>
    <p:sldId id="18451" r:id="rId64"/>
    <p:sldId id="18446" r:id="rId65"/>
    <p:sldId id="18453" r:id="rId66"/>
    <p:sldId id="18498" r:id="rId67"/>
    <p:sldId id="18450" r:id="rId68"/>
    <p:sldId id="18501" r:id="rId69"/>
    <p:sldId id="18500" r:id="rId70"/>
    <p:sldId id="18499" r:id="rId71"/>
    <p:sldId id="18460" r:id="rId72"/>
    <p:sldId id="18461" r:id="rId73"/>
    <p:sldId id="18422" r:id="rId74"/>
    <p:sldId id="18466" r:id="rId75"/>
    <p:sldId id="18447" r:id="rId76"/>
    <p:sldId id="18452" r:id="rId77"/>
    <p:sldId id="18467" r:id="rId78"/>
    <p:sldId id="18420" r:id="rId79"/>
    <p:sldId id="18409" r:id="rId80"/>
    <p:sldId id="18408" r:id="rId81"/>
    <p:sldId id="18410" r:id="rId82"/>
    <p:sldId id="18411" r:id="rId83"/>
    <p:sldId id="18424" r:id="rId84"/>
    <p:sldId id="18426" r:id="rId85"/>
    <p:sldId id="18425" r:id="rId86"/>
    <p:sldId id="18427" r:id="rId87"/>
    <p:sldId id="18429" r:id="rId88"/>
    <p:sldId id="18428" r:id="rId89"/>
    <p:sldId id="18421" r:id="rId90"/>
    <p:sldId id="18432" r:id="rId91"/>
    <p:sldId id="18431" r:id="rId92"/>
    <p:sldId id="18416" r:id="rId93"/>
    <p:sldId id="18430" r:id="rId94"/>
    <p:sldId id="1583" r:id="rId95"/>
    <p:sldId id="18405" r:id="rId96"/>
    <p:sldId id="18463" r:id="rId97"/>
    <p:sldId id="18414" r:id="rId98"/>
    <p:sldId id="18455" r:id="rId99"/>
    <p:sldId id="18456" r:id="rId100"/>
    <p:sldId id="18457" r:id="rId101"/>
    <p:sldId id="18459" r:id="rId102"/>
    <p:sldId id="18462" r:id="rId10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1C5E"/>
    <a:srgbClr val="1F0D2D"/>
    <a:srgbClr val="FFEEB9"/>
    <a:srgbClr val="A88000"/>
    <a:srgbClr val="EEB500"/>
    <a:srgbClr val="000074"/>
    <a:srgbClr val="532278"/>
    <a:srgbClr val="3C1957"/>
    <a:srgbClr val="EC7728"/>
    <a:srgbClr val="2B04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4A45D8-D87F-4556-A6B0-AECFCC15A7F6}" v="1" dt="2024-03-13T19:23:06.7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66" autoAdjust="0"/>
    <p:restoredTop sz="75679" autoAdjust="0"/>
  </p:normalViewPr>
  <p:slideViewPr>
    <p:cSldViewPr snapToGrid="0">
      <p:cViewPr varScale="1">
        <p:scale>
          <a:sx n="96" d="100"/>
          <a:sy n="96" d="100"/>
        </p:scale>
        <p:origin x="3158" y="10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theme" Target="theme/theme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tableStyles" Target="tableStyle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microsoft.com/office/2015/10/relationships/revisionInfo" Target="revisionInfo.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0"/>
            <a:ext cx="3038258" cy="465292"/>
          </a:xfrm>
          <a:prstGeom prst="rect">
            <a:avLst/>
          </a:prstGeom>
        </p:spPr>
        <p:txBody>
          <a:bodyPr vert="horz" lIns="90382" tIns="45190" rIns="90382" bIns="45190" rtlCol="0"/>
          <a:lstStyle>
            <a:lvl1pPr algn="l">
              <a:defRPr sz="1200"/>
            </a:lvl1pPr>
          </a:lstStyle>
          <a:p>
            <a:endParaRPr lang="en-US"/>
          </a:p>
        </p:txBody>
      </p:sp>
      <p:sp>
        <p:nvSpPr>
          <p:cNvPr id="3" name="Date Placeholder 2"/>
          <p:cNvSpPr>
            <a:spLocks noGrp="1"/>
          </p:cNvSpPr>
          <p:nvPr>
            <p:ph type="dt" idx="1"/>
          </p:nvPr>
        </p:nvSpPr>
        <p:spPr>
          <a:xfrm>
            <a:off x="3970579" y="0"/>
            <a:ext cx="3038258" cy="465292"/>
          </a:xfrm>
          <a:prstGeom prst="rect">
            <a:avLst/>
          </a:prstGeom>
        </p:spPr>
        <p:txBody>
          <a:bodyPr vert="horz" lIns="90382" tIns="45190" rIns="90382" bIns="45190" rtlCol="0"/>
          <a:lstStyle>
            <a:lvl1pPr algn="r">
              <a:defRPr sz="1200"/>
            </a:lvl1pPr>
          </a:lstStyle>
          <a:p>
            <a:fld id="{A1EA8F04-1C0F-49D2-8241-154199BF35BF}" type="datetimeFigureOut">
              <a:rPr lang="en-US" smtClean="0"/>
              <a:t>3/13/2024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0382" tIns="45190" rIns="90382" bIns="45190" rtlCol="0" anchor="ctr"/>
          <a:lstStyle/>
          <a:p>
            <a:endParaRPr lang="en-US"/>
          </a:p>
        </p:txBody>
      </p:sp>
      <p:sp>
        <p:nvSpPr>
          <p:cNvPr id="5" name="Notes Placeholder 4"/>
          <p:cNvSpPr>
            <a:spLocks noGrp="1"/>
          </p:cNvSpPr>
          <p:nvPr>
            <p:ph type="body" sz="quarter" idx="3"/>
          </p:nvPr>
        </p:nvSpPr>
        <p:spPr>
          <a:xfrm>
            <a:off x="700413" y="4473716"/>
            <a:ext cx="5609574" cy="3661028"/>
          </a:xfrm>
          <a:prstGeom prst="rect">
            <a:avLst/>
          </a:prstGeom>
        </p:spPr>
        <p:txBody>
          <a:bodyPr vert="horz" lIns="90382" tIns="45190" rIns="90382" bIns="4519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831108"/>
            <a:ext cx="3038258" cy="465292"/>
          </a:xfrm>
          <a:prstGeom prst="rect">
            <a:avLst/>
          </a:prstGeom>
        </p:spPr>
        <p:txBody>
          <a:bodyPr vert="horz" lIns="90382" tIns="45190" rIns="90382" bIns="45190" rtlCol="0" anchor="b"/>
          <a:lstStyle>
            <a:lvl1pPr algn="l">
              <a:defRPr sz="1200"/>
            </a:lvl1pPr>
          </a:lstStyle>
          <a:p>
            <a:endParaRPr lang="en-US"/>
          </a:p>
        </p:txBody>
      </p:sp>
      <p:sp>
        <p:nvSpPr>
          <p:cNvPr id="7" name="Slide Number Placeholder 6"/>
          <p:cNvSpPr>
            <a:spLocks noGrp="1"/>
          </p:cNvSpPr>
          <p:nvPr>
            <p:ph type="sldNum" sz="quarter" idx="5"/>
          </p:nvPr>
        </p:nvSpPr>
        <p:spPr>
          <a:xfrm>
            <a:off x="3970579" y="8831108"/>
            <a:ext cx="3038258" cy="465292"/>
          </a:xfrm>
          <a:prstGeom prst="rect">
            <a:avLst/>
          </a:prstGeom>
        </p:spPr>
        <p:txBody>
          <a:bodyPr vert="horz" lIns="90382" tIns="45190" rIns="90382" bIns="45190" rtlCol="0" anchor="b"/>
          <a:lstStyle>
            <a:lvl1pPr algn="r">
              <a:defRPr sz="1200"/>
            </a:lvl1pPr>
          </a:lstStyle>
          <a:p>
            <a:fld id="{79A6FEEF-7BE5-4E78-9BDA-5DD073F30415}" type="slidenum">
              <a:rPr lang="en-US" smtClean="0"/>
              <a:t>‹#›</a:t>
            </a:fld>
            <a:endParaRPr lang="en-US"/>
          </a:p>
        </p:txBody>
      </p:sp>
    </p:spTree>
    <p:extLst>
      <p:ext uri="{BB962C8B-B14F-4D97-AF65-F5344CB8AC3E}">
        <p14:creationId xmlns:p14="http://schemas.microsoft.com/office/powerpoint/2010/main" val="1156690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defRPr/>
            </a:pPr>
            <a:r>
              <a:rPr lang="en-US" dirty="0">
                <a:solidFill>
                  <a:srgbClr val="374151"/>
                </a:solidFill>
                <a:latin typeface="Roboto" panose="02000000000000000000" pitchFamily="2" charset="0"/>
              </a:rPr>
              <a:t> </a:t>
            </a:r>
            <a:r>
              <a:rPr lang="en-US" i="1" dirty="0">
                <a:solidFill>
                  <a:srgbClr val="374151"/>
                </a:solidFill>
                <a:latin typeface="Roboto" panose="02000000000000000000" pitchFamily="2" charset="0"/>
              </a:rPr>
              <a:t>all beings are on a path back to realizing their original, divine nature while simultaneously expressing that divinity uniquely in the world of form. It is not only about Revealing our True Nature, but also about expressing it in our cherished, unique manner.</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79A6FEEF-7BE5-4E78-9BDA-5DD073F30415}" type="slidenum">
              <a:rPr lang="en-US" smtClean="0"/>
              <a:t>1</a:t>
            </a:fld>
            <a:endParaRPr lang="en-US"/>
          </a:p>
        </p:txBody>
      </p:sp>
    </p:spTree>
    <p:extLst>
      <p:ext uri="{BB962C8B-B14F-4D97-AF65-F5344CB8AC3E}">
        <p14:creationId xmlns:p14="http://schemas.microsoft.com/office/powerpoint/2010/main" val="3265212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Bliss is expressed as and in Love (All You Need Is Love)</a:t>
            </a:r>
          </a:p>
        </p:txBody>
      </p:sp>
      <p:sp>
        <p:nvSpPr>
          <p:cNvPr id="4" name="Slide Number Placeholder 3"/>
          <p:cNvSpPr>
            <a:spLocks noGrp="1"/>
          </p:cNvSpPr>
          <p:nvPr>
            <p:ph type="sldNum" sz="quarter" idx="5"/>
          </p:nvPr>
        </p:nvSpPr>
        <p:spPr/>
        <p:txBody>
          <a:bodyPr/>
          <a:lstStyle/>
          <a:p>
            <a:fld id="{79A6FEEF-7BE5-4E78-9BDA-5DD073F30415}" type="slidenum">
              <a:rPr lang="en-US" smtClean="0"/>
              <a:t>10</a:t>
            </a:fld>
            <a:endParaRPr lang="en-US"/>
          </a:p>
        </p:txBody>
      </p:sp>
    </p:spTree>
    <p:extLst>
      <p:ext uri="{BB962C8B-B14F-4D97-AF65-F5344CB8AC3E}">
        <p14:creationId xmlns:p14="http://schemas.microsoft.com/office/powerpoint/2010/main" val="39961962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100</a:t>
            </a:fld>
            <a:endParaRPr lang="en-US"/>
          </a:p>
        </p:txBody>
      </p:sp>
    </p:spTree>
    <p:extLst>
      <p:ext uri="{BB962C8B-B14F-4D97-AF65-F5344CB8AC3E}">
        <p14:creationId xmlns:p14="http://schemas.microsoft.com/office/powerpoint/2010/main" val="60438547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101</a:t>
            </a:fld>
            <a:endParaRPr lang="en-US"/>
          </a:p>
        </p:txBody>
      </p:sp>
    </p:spTree>
    <p:extLst>
      <p:ext uri="{BB962C8B-B14F-4D97-AF65-F5344CB8AC3E}">
        <p14:creationId xmlns:p14="http://schemas.microsoft.com/office/powerpoint/2010/main" val="396203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defRPr/>
            </a:pPr>
            <a:r>
              <a:rPr lang="en-US" dirty="0"/>
              <a:t>The Absolute is the source of our essence. The Divine Spark has the same nature as the Divine. Sat Chit Ananda with the gift of uniqueness.  (This is manifested in the Highest Spiritual Plane of Creation)</a:t>
            </a:r>
          </a:p>
          <a:p>
            <a:endParaRPr lang="en-US" dirty="0"/>
          </a:p>
        </p:txBody>
      </p:sp>
      <p:sp>
        <p:nvSpPr>
          <p:cNvPr id="4" name="Slide Number Placeholder 3"/>
          <p:cNvSpPr>
            <a:spLocks noGrp="1"/>
          </p:cNvSpPr>
          <p:nvPr>
            <p:ph type="sldNum" sz="quarter" idx="5"/>
          </p:nvPr>
        </p:nvSpPr>
        <p:spPr/>
        <p:txBody>
          <a:bodyPr/>
          <a:lstStyle/>
          <a:p>
            <a:fld id="{79A6FEEF-7BE5-4E78-9BDA-5DD073F30415}" type="slidenum">
              <a:rPr lang="en-US" smtClean="0"/>
              <a:t>11</a:t>
            </a:fld>
            <a:endParaRPr lang="en-US"/>
          </a:p>
        </p:txBody>
      </p:sp>
    </p:spTree>
    <p:extLst>
      <p:ext uri="{BB962C8B-B14F-4D97-AF65-F5344CB8AC3E}">
        <p14:creationId xmlns:p14="http://schemas.microsoft.com/office/powerpoint/2010/main" val="1490043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defRPr/>
            </a:pPr>
            <a:r>
              <a:rPr lang="en-US" dirty="0"/>
              <a:t>The Divine Creator as a creative expression of Love creates the Cosmos, The universe.  We (Divine Sparks) are invited to participate in the Divine Creation. </a:t>
            </a:r>
          </a:p>
          <a:p>
            <a:endParaRPr lang="en-US" dirty="0"/>
          </a:p>
        </p:txBody>
      </p:sp>
      <p:sp>
        <p:nvSpPr>
          <p:cNvPr id="4" name="Slide Number Placeholder 3"/>
          <p:cNvSpPr>
            <a:spLocks noGrp="1"/>
          </p:cNvSpPr>
          <p:nvPr>
            <p:ph type="sldNum" sz="quarter" idx="5"/>
          </p:nvPr>
        </p:nvSpPr>
        <p:spPr/>
        <p:txBody>
          <a:bodyPr/>
          <a:lstStyle/>
          <a:p>
            <a:fld id="{79A6FEEF-7BE5-4E78-9BDA-5DD073F30415}" type="slidenum">
              <a:rPr lang="en-US" smtClean="0"/>
              <a:t>12</a:t>
            </a:fld>
            <a:endParaRPr lang="en-US"/>
          </a:p>
        </p:txBody>
      </p:sp>
    </p:spTree>
    <p:extLst>
      <p:ext uri="{BB962C8B-B14F-4D97-AF65-F5344CB8AC3E}">
        <p14:creationId xmlns:p14="http://schemas.microsoft.com/office/powerpoint/2010/main" val="1046328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defRPr/>
            </a:pPr>
            <a:r>
              <a:rPr lang="en-US" dirty="0"/>
              <a:t>Our essence is Spirit. To play a role in the Divine Creation we are given a soul (a spiritual body). </a:t>
            </a:r>
            <a:r>
              <a:rPr lang="en-US" dirty="0">
                <a:solidFill>
                  <a:srgbClr val="374151"/>
                </a:solidFill>
                <a:latin typeface="Roboto" panose="02000000000000000000" pitchFamily="2" charset="0"/>
              </a:rPr>
              <a:t>As the divine spark enters creation, it is encapsulated within a soul, which is viewed as a distinct creation by the Divine, designed to house the spark within the manifest world. This soul is not just a repository of experiences, but a dynamic, evolving spiritual entity. It’s the vehicle through which the divine spark engages with the universe.   ABOVE the two horizontal represents the Transcendental Absolute.   Below the line represents the Divine Creation into which we are invited to take part as conscious co-creators with the Divine.</a:t>
            </a:r>
            <a:endParaRPr lang="en-US" dirty="0"/>
          </a:p>
          <a:p>
            <a:endParaRPr lang="en-US" dirty="0"/>
          </a:p>
        </p:txBody>
      </p:sp>
      <p:sp>
        <p:nvSpPr>
          <p:cNvPr id="4" name="Slide Number Placeholder 3"/>
          <p:cNvSpPr>
            <a:spLocks noGrp="1"/>
          </p:cNvSpPr>
          <p:nvPr>
            <p:ph type="sldNum" sz="quarter" idx="5"/>
          </p:nvPr>
        </p:nvSpPr>
        <p:spPr/>
        <p:txBody>
          <a:bodyPr/>
          <a:lstStyle/>
          <a:p>
            <a:fld id="{79A6FEEF-7BE5-4E78-9BDA-5DD073F30415}" type="slidenum">
              <a:rPr lang="en-US" smtClean="0"/>
              <a:t>13</a:t>
            </a:fld>
            <a:endParaRPr lang="en-US"/>
          </a:p>
        </p:txBody>
      </p:sp>
    </p:spTree>
    <p:extLst>
      <p:ext uri="{BB962C8B-B14F-4D97-AF65-F5344CB8AC3E}">
        <p14:creationId xmlns:p14="http://schemas.microsoft.com/office/powerpoint/2010/main" val="2225612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the Divine Spark as our Eternal Unchanging Essence.  We are given a soul and incarnated into a body where we evolve spiritually over many lifetimes. This “Person” , psyche, awakens and develops their inner Divine characteristics. This evolution and alignment with the Divine is the process of spirituality. </a:t>
            </a:r>
          </a:p>
        </p:txBody>
      </p:sp>
      <p:sp>
        <p:nvSpPr>
          <p:cNvPr id="4" name="Slide Number Placeholder 3"/>
          <p:cNvSpPr>
            <a:spLocks noGrp="1"/>
          </p:cNvSpPr>
          <p:nvPr>
            <p:ph type="sldNum" sz="quarter" idx="5"/>
          </p:nvPr>
        </p:nvSpPr>
        <p:spPr/>
        <p:txBody>
          <a:bodyPr/>
          <a:lstStyle/>
          <a:p>
            <a:fld id="{79A6FEEF-7BE5-4E78-9BDA-5DD073F30415}" type="slidenum">
              <a:rPr lang="en-US" smtClean="0"/>
              <a:t>14</a:t>
            </a:fld>
            <a:endParaRPr lang="en-US"/>
          </a:p>
        </p:txBody>
      </p:sp>
    </p:spTree>
    <p:extLst>
      <p:ext uri="{BB962C8B-B14F-4D97-AF65-F5344CB8AC3E}">
        <p14:creationId xmlns:p14="http://schemas.microsoft.com/office/powerpoint/2010/main" val="1065741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time the Person attains “Wholeness” and is a perfect actualization of the Divine.  We pass through many stages of development such Enlightenment, Self-Realization, Cosmic Consciousness, Divine Awareness and Divine Unity. Then their purpose has been fulfilled.</a:t>
            </a:r>
          </a:p>
          <a:p>
            <a:endParaRPr lang="en-US" dirty="0"/>
          </a:p>
          <a:p>
            <a:r>
              <a:rPr lang="en-US" sz="1800" dirty="0">
                <a:solidFill>
                  <a:srgbClr val="000000"/>
                </a:solidFill>
                <a:latin typeface="Arial" panose="020B0604020202020204" pitchFamily="34" charset="0"/>
              </a:rPr>
              <a:t>Living Presence quote “Spiritual freedom comes when we develop Soul Consciousness. This happens when the little self intersects with “Infinite Spirit.”  This intersection occurs when we practice presence. “</a:t>
            </a:r>
            <a:endParaRPr lang="en-US" dirty="0"/>
          </a:p>
        </p:txBody>
      </p:sp>
      <p:sp>
        <p:nvSpPr>
          <p:cNvPr id="4" name="Slide Number Placeholder 3"/>
          <p:cNvSpPr>
            <a:spLocks noGrp="1"/>
          </p:cNvSpPr>
          <p:nvPr>
            <p:ph type="sldNum" sz="quarter" idx="5"/>
          </p:nvPr>
        </p:nvSpPr>
        <p:spPr/>
        <p:txBody>
          <a:bodyPr/>
          <a:lstStyle/>
          <a:p>
            <a:fld id="{79A6FEEF-7BE5-4E78-9BDA-5DD073F30415}" type="slidenum">
              <a:rPr lang="en-US" smtClean="0"/>
              <a:t>15</a:t>
            </a:fld>
            <a:endParaRPr lang="en-US"/>
          </a:p>
        </p:txBody>
      </p:sp>
    </p:spTree>
    <p:extLst>
      <p:ext uri="{BB962C8B-B14F-4D97-AF65-F5344CB8AC3E}">
        <p14:creationId xmlns:p14="http://schemas.microsoft.com/office/powerpoint/2010/main" val="697220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Spirituality is awakening to our spiritual essence and the intention to live from Spirit. </a:t>
            </a:r>
          </a:p>
        </p:txBody>
      </p:sp>
      <p:sp>
        <p:nvSpPr>
          <p:cNvPr id="4" name="Slide Number Placeholder 3"/>
          <p:cNvSpPr>
            <a:spLocks noGrp="1"/>
          </p:cNvSpPr>
          <p:nvPr>
            <p:ph type="sldNum" sz="quarter" idx="5"/>
          </p:nvPr>
        </p:nvSpPr>
        <p:spPr/>
        <p:txBody>
          <a:bodyPr/>
          <a:lstStyle/>
          <a:p>
            <a:fld id="{79A6FEEF-7BE5-4E78-9BDA-5DD073F30415}" type="slidenum">
              <a:rPr lang="en-US" smtClean="0"/>
              <a:t>16</a:t>
            </a:fld>
            <a:endParaRPr lang="en-US"/>
          </a:p>
        </p:txBody>
      </p:sp>
    </p:spTree>
    <p:extLst>
      <p:ext uri="{BB962C8B-B14F-4D97-AF65-F5344CB8AC3E}">
        <p14:creationId xmlns:p14="http://schemas.microsoft.com/office/powerpoint/2010/main" val="1525772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defRPr/>
            </a:pPr>
            <a:r>
              <a:rPr lang="en-US" dirty="0">
                <a:solidFill>
                  <a:srgbClr val="374151"/>
                </a:solidFill>
                <a:latin typeface="Roboto" panose="02000000000000000000" pitchFamily="2" charset="0"/>
              </a:rPr>
              <a:t> </a:t>
            </a:r>
            <a:r>
              <a:rPr lang="en-US" i="1" dirty="0">
                <a:solidFill>
                  <a:srgbClr val="374151"/>
                </a:solidFill>
                <a:latin typeface="Roboto" panose="02000000000000000000" pitchFamily="2" charset="0"/>
              </a:rPr>
              <a:t>all beings are on a path back to realizing their original, divine nature while simultaneously expressing that divinity uniquely in the world of form.</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79A6FEEF-7BE5-4E78-9BDA-5DD073F30415}" type="slidenum">
              <a:rPr lang="en-US" smtClean="0"/>
              <a:t>17</a:t>
            </a:fld>
            <a:endParaRPr lang="en-US"/>
          </a:p>
        </p:txBody>
      </p:sp>
    </p:spTree>
    <p:extLst>
      <p:ext uri="{BB962C8B-B14F-4D97-AF65-F5344CB8AC3E}">
        <p14:creationId xmlns:p14="http://schemas.microsoft.com/office/powerpoint/2010/main" val="3103969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defRPr/>
            </a:pPr>
            <a:r>
              <a:rPr lang="en-US" b="1" dirty="0">
                <a:solidFill>
                  <a:srgbClr val="374151"/>
                </a:solidFill>
                <a:latin typeface="Roboto" panose="02000000000000000000" pitchFamily="2" charset="0"/>
              </a:rPr>
              <a:t>Life as Integration</a:t>
            </a:r>
            <a:r>
              <a:rPr lang="en-US" dirty="0">
                <a:solidFill>
                  <a:srgbClr val="374151"/>
                </a:solidFill>
                <a:latin typeface="Roboto" panose="02000000000000000000" pitchFamily="2" charset="0"/>
              </a:rPr>
              <a:t>: The ultimate purpose of life within this framework is to integrate the divine aspects of our transcendental nature with our personal being — comprised of mind, body, and spirit. This means aligning our thoughts, actions, and experiences with the higher truths of our divine essence. The purpose of creation is to express Love and infinite Creativity. You are cherished for your uniqueness.</a:t>
            </a:r>
          </a:p>
          <a:p>
            <a:endParaRPr lang="en-US" dirty="0"/>
          </a:p>
        </p:txBody>
      </p:sp>
      <p:sp>
        <p:nvSpPr>
          <p:cNvPr id="4" name="Slide Number Placeholder 3"/>
          <p:cNvSpPr>
            <a:spLocks noGrp="1"/>
          </p:cNvSpPr>
          <p:nvPr>
            <p:ph type="sldNum" sz="quarter" idx="5"/>
          </p:nvPr>
        </p:nvSpPr>
        <p:spPr/>
        <p:txBody>
          <a:bodyPr/>
          <a:lstStyle/>
          <a:p>
            <a:fld id="{79A6FEEF-7BE5-4E78-9BDA-5DD073F30415}" type="slidenum">
              <a:rPr lang="en-US" smtClean="0"/>
              <a:t>18</a:t>
            </a:fld>
            <a:endParaRPr lang="en-US"/>
          </a:p>
        </p:txBody>
      </p:sp>
    </p:spTree>
    <p:extLst>
      <p:ext uri="{BB962C8B-B14F-4D97-AF65-F5344CB8AC3E}">
        <p14:creationId xmlns:p14="http://schemas.microsoft.com/office/powerpoint/2010/main" val="323223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19</a:t>
            </a:fld>
            <a:endParaRPr lang="en-US"/>
          </a:p>
        </p:txBody>
      </p:sp>
    </p:spTree>
    <p:extLst>
      <p:ext uri="{BB962C8B-B14F-4D97-AF65-F5344CB8AC3E}">
        <p14:creationId xmlns:p14="http://schemas.microsoft.com/office/powerpoint/2010/main" val="1246900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Bernstein’s performance is about the deep meaning of every moment and … </a:t>
            </a:r>
          </a:p>
        </p:txBody>
      </p:sp>
      <p:sp>
        <p:nvSpPr>
          <p:cNvPr id="4" name="Slide Number Placeholder 3"/>
          <p:cNvSpPr>
            <a:spLocks noGrp="1"/>
          </p:cNvSpPr>
          <p:nvPr>
            <p:ph type="sldNum" sz="quarter" idx="5"/>
          </p:nvPr>
        </p:nvSpPr>
        <p:spPr/>
        <p:txBody>
          <a:bodyPr/>
          <a:lstStyle/>
          <a:p>
            <a:fld id="{79A6FEEF-7BE5-4E78-9BDA-5DD073F30415}" type="slidenum">
              <a:rPr lang="en-US" smtClean="0"/>
              <a:t>2</a:t>
            </a:fld>
            <a:endParaRPr lang="en-US"/>
          </a:p>
        </p:txBody>
      </p:sp>
    </p:spTree>
    <p:extLst>
      <p:ext uri="{BB962C8B-B14F-4D97-AF65-F5344CB8AC3E}">
        <p14:creationId xmlns:p14="http://schemas.microsoft.com/office/powerpoint/2010/main" val="19714167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defRPr/>
            </a:pPr>
            <a:r>
              <a:rPr lang="en-US" dirty="0"/>
              <a:t>As we enter creation, we descend through spiritual planes, each plane wraps the soul in another spiritual body until we enter the physical body.  Each of these can are dropped at some point in our return to the Divine Source.     (We have Astral and a Causal bodies…)</a:t>
            </a:r>
          </a:p>
          <a:p>
            <a:endParaRPr lang="en-US" dirty="0"/>
          </a:p>
        </p:txBody>
      </p:sp>
      <p:sp>
        <p:nvSpPr>
          <p:cNvPr id="4" name="Slide Number Placeholder 3"/>
          <p:cNvSpPr>
            <a:spLocks noGrp="1"/>
          </p:cNvSpPr>
          <p:nvPr>
            <p:ph type="sldNum" sz="quarter" idx="5"/>
          </p:nvPr>
        </p:nvSpPr>
        <p:spPr/>
        <p:txBody>
          <a:bodyPr/>
          <a:lstStyle/>
          <a:p>
            <a:fld id="{79A6FEEF-7BE5-4E78-9BDA-5DD073F30415}" type="slidenum">
              <a:rPr lang="en-US" smtClean="0"/>
              <a:t>20</a:t>
            </a:fld>
            <a:endParaRPr lang="en-US"/>
          </a:p>
        </p:txBody>
      </p:sp>
    </p:spTree>
    <p:extLst>
      <p:ext uri="{BB962C8B-B14F-4D97-AF65-F5344CB8AC3E}">
        <p14:creationId xmlns:p14="http://schemas.microsoft.com/office/powerpoint/2010/main" val="4272000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Outline of the Map of the Soul’s Journey</a:t>
            </a:r>
          </a:p>
        </p:txBody>
      </p:sp>
      <p:sp>
        <p:nvSpPr>
          <p:cNvPr id="4" name="Slide Number Placeholder 3"/>
          <p:cNvSpPr>
            <a:spLocks noGrp="1"/>
          </p:cNvSpPr>
          <p:nvPr>
            <p:ph type="sldNum" sz="quarter" idx="5"/>
          </p:nvPr>
        </p:nvSpPr>
        <p:spPr/>
        <p:txBody>
          <a:bodyPr/>
          <a:lstStyle/>
          <a:p>
            <a:fld id="{79A6FEEF-7BE5-4E78-9BDA-5DD073F30415}" type="slidenum">
              <a:rPr lang="en-US" smtClean="0"/>
              <a:t>21</a:t>
            </a:fld>
            <a:endParaRPr lang="en-US"/>
          </a:p>
        </p:txBody>
      </p:sp>
    </p:spTree>
    <p:extLst>
      <p:ext uri="{BB962C8B-B14F-4D97-AF65-F5344CB8AC3E}">
        <p14:creationId xmlns:p14="http://schemas.microsoft.com/office/powerpoint/2010/main" val="2510691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A6FEEF-7BE5-4E78-9BDA-5DD073F30415}" type="slidenum">
              <a:rPr lang="en-US" smtClean="0"/>
              <a:t>22</a:t>
            </a:fld>
            <a:endParaRPr lang="en-US"/>
          </a:p>
        </p:txBody>
      </p:sp>
    </p:spTree>
    <p:extLst>
      <p:ext uri="{BB962C8B-B14F-4D97-AF65-F5344CB8AC3E}">
        <p14:creationId xmlns:p14="http://schemas.microsoft.com/office/powerpoint/2010/main" val="1731924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23</a:t>
            </a:fld>
            <a:endParaRPr lang="en-US"/>
          </a:p>
        </p:txBody>
      </p:sp>
    </p:spTree>
    <p:extLst>
      <p:ext uri="{BB962C8B-B14F-4D97-AF65-F5344CB8AC3E}">
        <p14:creationId xmlns:p14="http://schemas.microsoft.com/office/powerpoint/2010/main" val="37006297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A6FEEF-7BE5-4E78-9BDA-5DD073F30415}" type="slidenum">
              <a:rPr lang="en-US" smtClean="0"/>
              <a:t>24</a:t>
            </a:fld>
            <a:endParaRPr lang="en-US"/>
          </a:p>
        </p:txBody>
      </p:sp>
    </p:spTree>
    <p:extLst>
      <p:ext uri="{BB962C8B-B14F-4D97-AF65-F5344CB8AC3E}">
        <p14:creationId xmlns:p14="http://schemas.microsoft.com/office/powerpoint/2010/main" val="2944293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is the is the realization </a:t>
            </a:r>
            <a:r>
              <a:rPr lang="en-US"/>
              <a:t>of Consciousness.    </a:t>
            </a:r>
            <a:r>
              <a:rPr lang="en-US" dirty="0"/>
              <a:t>Two quotes from the classic book “Mysticism” by Evelyn Underhill. We should connect with this everyday. </a:t>
            </a:r>
          </a:p>
        </p:txBody>
      </p:sp>
      <p:sp>
        <p:nvSpPr>
          <p:cNvPr id="4" name="Slide Number Placeholder 3"/>
          <p:cNvSpPr>
            <a:spLocks noGrp="1"/>
          </p:cNvSpPr>
          <p:nvPr>
            <p:ph type="sldNum" sz="quarter" idx="5"/>
          </p:nvPr>
        </p:nvSpPr>
        <p:spPr/>
        <p:txBody>
          <a:bodyPr/>
          <a:lstStyle/>
          <a:p>
            <a:fld id="{79A6FEEF-7BE5-4E78-9BDA-5DD073F30415}" type="slidenum">
              <a:rPr lang="en-US" smtClean="0"/>
              <a:t>25</a:t>
            </a:fld>
            <a:endParaRPr lang="en-US"/>
          </a:p>
        </p:txBody>
      </p:sp>
    </p:spTree>
    <p:extLst>
      <p:ext uri="{BB962C8B-B14F-4D97-AF65-F5344CB8AC3E}">
        <p14:creationId xmlns:p14="http://schemas.microsoft.com/office/powerpoint/2010/main" val="1358742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4FE66-AF07-9A4C-14D1-83257737C8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256BE2-7584-A840-3F24-D177945BB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CC390E-93C6-D4C1-37E9-B2B5CE3E3EAC}"/>
              </a:ext>
            </a:extLst>
          </p:cNvPr>
          <p:cNvSpPr>
            <a:spLocks noGrp="1"/>
          </p:cNvSpPr>
          <p:nvPr>
            <p:ph type="body" idx="1"/>
          </p:nvPr>
        </p:nvSpPr>
        <p:spPr/>
        <p:txBody>
          <a:bodyPr/>
          <a:lstStyle/>
          <a:p>
            <a:r>
              <a:rPr lang="en-US" dirty="0"/>
              <a:t>To be noted: Higher Self </a:t>
            </a:r>
            <a:r>
              <a:rPr lang="en-US" sz="1800" dirty="0">
                <a:solidFill>
                  <a:srgbClr val="202122"/>
                </a:solidFill>
                <a:latin typeface="Arial" panose="020B0604020202020204" pitchFamily="34" charset="0"/>
              </a:rPr>
              <a:t>The mystic way must therefore be a life, a discipline, which will so alter the constituents of our mental life as to </a:t>
            </a:r>
            <a:r>
              <a:rPr lang="en-US" sz="1800" i="1" dirty="0">
                <a:solidFill>
                  <a:srgbClr val="202122"/>
                </a:solidFill>
                <a:latin typeface="Arial" panose="020B0604020202020204" pitchFamily="34" charset="0"/>
              </a:rPr>
              <a:t>include this spark within the conscious field</a:t>
            </a:r>
            <a:r>
              <a:rPr lang="en-US" sz="1800" dirty="0">
                <a:solidFill>
                  <a:srgbClr val="202122"/>
                </a:solidFill>
                <a:latin typeface="Arial" panose="020B0604020202020204" pitchFamily="34" charset="0"/>
              </a:rPr>
              <a:t>; bring it out of the hiddenness, from those deep levels where it </a:t>
            </a:r>
            <a:r>
              <a:rPr lang="en-US" sz="1800" i="1" dirty="0">
                <a:solidFill>
                  <a:srgbClr val="202122"/>
                </a:solidFill>
                <a:latin typeface="Arial" panose="020B0604020202020204" pitchFamily="34" charset="0"/>
              </a:rPr>
              <a:t>sustains </a:t>
            </a:r>
            <a:r>
              <a:rPr lang="en-US" sz="1800" dirty="0">
                <a:solidFill>
                  <a:srgbClr val="202122"/>
                </a:solidFill>
                <a:latin typeface="Arial" panose="020B0604020202020204" pitchFamily="34" charset="0"/>
              </a:rPr>
              <a:t>and </a:t>
            </a:r>
            <a:r>
              <a:rPr lang="en-US" sz="1800" i="1" dirty="0">
                <a:solidFill>
                  <a:srgbClr val="202122"/>
                </a:solidFill>
                <a:latin typeface="Arial" panose="020B0604020202020204" pitchFamily="34" charset="0"/>
              </a:rPr>
              <a:t>guides </a:t>
            </a:r>
            <a:r>
              <a:rPr lang="en-US" sz="1800" dirty="0">
                <a:solidFill>
                  <a:srgbClr val="202122"/>
                </a:solidFill>
                <a:latin typeface="Arial" panose="020B0604020202020204" pitchFamily="34" charset="0"/>
              </a:rPr>
              <a:t>our normal existence, and make it the dominant element round which our personality is arranged. </a:t>
            </a:r>
            <a:endParaRPr lang="en-US" b="0" dirty="0">
              <a:effectLst/>
            </a:endParaRPr>
          </a:p>
          <a:p>
            <a:br>
              <a:rPr lang="en-US" b="0" dirty="0">
                <a:effectLst/>
              </a:rPr>
            </a:br>
            <a:r>
              <a:rPr lang="en-US" sz="1800" dirty="0">
                <a:solidFill>
                  <a:srgbClr val="202122"/>
                </a:solidFill>
                <a:latin typeface="Arial" panose="020B0604020202020204" pitchFamily="34" charset="0"/>
              </a:rPr>
              <a:t>It is clear that under ordinary conditions, and save for sudden gusts of "Transcendental Feeling" induced by some saving madness such as Religion, Art, or Love, </a:t>
            </a:r>
            <a:endParaRPr lang="en-US" b="0" dirty="0">
              <a:effectLst/>
            </a:endParaRPr>
          </a:p>
          <a:p>
            <a:br>
              <a:rPr lang="en-US" b="0" dirty="0">
                <a:effectLst/>
              </a:rPr>
            </a:br>
            <a:r>
              <a:rPr lang="en-US" sz="1800" dirty="0">
                <a:solidFill>
                  <a:srgbClr val="202122"/>
                </a:solidFill>
                <a:latin typeface="Arial" panose="020B0604020202020204" pitchFamily="34" charset="0"/>
              </a:rPr>
              <a:t>the superficial self knows nothing of this silent watcher--this "Dweller in the Innermost"--</a:t>
            </a:r>
            <a:endParaRPr lang="en-US" b="0" dirty="0">
              <a:effectLst/>
            </a:endParaRPr>
          </a:p>
          <a:p>
            <a:r>
              <a:rPr lang="en-US" sz="1800" dirty="0">
                <a:solidFill>
                  <a:srgbClr val="202122"/>
                </a:solidFill>
                <a:latin typeface="Arial" panose="020B0604020202020204" pitchFamily="34" charset="0"/>
              </a:rPr>
              <a:t>AND  by a deliberate inattention to the messages of the everyday mind, and</a:t>
            </a:r>
            <a:r>
              <a:rPr lang="en-US" sz="1800" i="1" dirty="0">
                <a:solidFill>
                  <a:srgbClr val="202122"/>
                </a:solidFill>
                <a:latin typeface="Arial" panose="020B0604020202020204" pitchFamily="34" charset="0"/>
              </a:rPr>
              <a:t> </a:t>
            </a:r>
            <a:r>
              <a:rPr lang="en-US" sz="1800" b="1" i="1" dirty="0">
                <a:solidFill>
                  <a:srgbClr val="202122"/>
                </a:solidFill>
                <a:latin typeface="Arial" panose="020B0604020202020204" pitchFamily="34" charset="0"/>
              </a:rPr>
              <a:t>by the practice of contemplation, the mystic can bring the ground of the soul,</a:t>
            </a:r>
            <a:r>
              <a:rPr lang="en-US" sz="1800" dirty="0">
                <a:solidFill>
                  <a:srgbClr val="202122"/>
                </a:solidFill>
                <a:latin typeface="Arial" panose="020B0604020202020204" pitchFamily="34" charset="0"/>
              </a:rPr>
              <a:t> the seat of "Transcendental Feeling," within the</a:t>
            </a:r>
            <a:r>
              <a:rPr lang="en-US" sz="1800" b="1" i="1" dirty="0">
                <a:solidFill>
                  <a:srgbClr val="202122"/>
                </a:solidFill>
                <a:latin typeface="Arial" panose="020B0604020202020204" pitchFamily="34" charset="0"/>
              </a:rPr>
              <a:t> area of consciousness</a:t>
            </a:r>
            <a:r>
              <a:rPr lang="en-US" sz="1800" dirty="0">
                <a:solidFill>
                  <a:srgbClr val="202122"/>
                </a:solidFill>
                <a:latin typeface="Arial" panose="020B0604020202020204" pitchFamily="34" charset="0"/>
              </a:rPr>
              <a:t>: making it amenable to the activity of the will. </a:t>
            </a:r>
            <a:endParaRPr lang="en-US" b="0" dirty="0">
              <a:effectLst/>
            </a:endParaRPr>
          </a:p>
          <a:p>
            <a:br>
              <a:rPr lang="en-US" b="0" dirty="0">
                <a:effectLst/>
              </a:rPr>
            </a:br>
            <a:r>
              <a:rPr lang="en-US" sz="1800" dirty="0">
                <a:solidFill>
                  <a:srgbClr val="202122"/>
                </a:solidFill>
                <a:latin typeface="Arial" panose="020B0604020202020204" pitchFamily="34" charset="0"/>
              </a:rPr>
              <a:t>HIGHER SELF is the Divine Spark within our Soul</a:t>
            </a:r>
            <a:endParaRPr lang="en-US" b="0" dirty="0">
              <a:effectLst/>
            </a:endParaRPr>
          </a:p>
          <a:p>
            <a:br>
              <a:rPr lang="en-US" b="0" dirty="0">
                <a:effectLst/>
              </a:rPr>
            </a:br>
            <a:r>
              <a:rPr lang="en-US" sz="1800" i="1" dirty="0">
                <a:solidFill>
                  <a:srgbClr val="202122"/>
                </a:solidFill>
                <a:latin typeface="Arial" panose="020B0604020202020204" pitchFamily="34" charset="0"/>
              </a:rPr>
              <a:t>include this spark within the conscious field</a:t>
            </a:r>
            <a:r>
              <a:rPr lang="en-US" sz="1800" dirty="0">
                <a:solidFill>
                  <a:srgbClr val="202122"/>
                </a:solidFill>
                <a:latin typeface="Arial" panose="020B0604020202020204" pitchFamily="34" charset="0"/>
              </a:rPr>
              <a:t>; from our innermost depths </a:t>
            </a:r>
            <a:endParaRPr lang="en-US" b="0" dirty="0">
              <a:effectLst/>
            </a:endParaRPr>
          </a:p>
          <a:p>
            <a:br>
              <a:rPr lang="en-US" b="0" dirty="0">
                <a:effectLst/>
              </a:rPr>
            </a:br>
            <a:r>
              <a:rPr lang="en-US" sz="1800" dirty="0">
                <a:solidFill>
                  <a:srgbClr val="202122"/>
                </a:solidFill>
                <a:latin typeface="Arial" panose="020B0604020202020204" pitchFamily="34" charset="0"/>
              </a:rPr>
              <a:t>where It </a:t>
            </a:r>
            <a:r>
              <a:rPr lang="en-US" sz="1800" i="1" u="sng" dirty="0">
                <a:solidFill>
                  <a:srgbClr val="202122"/>
                </a:solidFill>
                <a:latin typeface="Arial" panose="020B0604020202020204" pitchFamily="34" charset="0"/>
              </a:rPr>
              <a:t>sustains </a:t>
            </a:r>
            <a:r>
              <a:rPr lang="en-US" sz="1800" dirty="0">
                <a:solidFill>
                  <a:srgbClr val="202122"/>
                </a:solidFill>
                <a:latin typeface="Arial" panose="020B0604020202020204" pitchFamily="34" charset="0"/>
              </a:rPr>
              <a:t>and </a:t>
            </a:r>
            <a:r>
              <a:rPr lang="en-US" sz="1800" i="1" u="sng" dirty="0">
                <a:solidFill>
                  <a:srgbClr val="202122"/>
                </a:solidFill>
                <a:latin typeface="Arial" panose="020B0604020202020204" pitchFamily="34" charset="0"/>
              </a:rPr>
              <a:t>guides </a:t>
            </a:r>
            <a:r>
              <a:rPr lang="en-US" sz="1800" dirty="0">
                <a:solidFill>
                  <a:srgbClr val="202122"/>
                </a:solidFill>
                <a:latin typeface="Arial" panose="020B0604020202020204" pitchFamily="34" charset="0"/>
              </a:rPr>
              <a:t>our normal existence.</a:t>
            </a:r>
            <a:endParaRPr lang="en-US" b="0" dirty="0">
              <a:effectLst/>
            </a:endParaRPr>
          </a:p>
          <a:p>
            <a:br>
              <a:rPr lang="en-US" b="0" dirty="0">
                <a:effectLst/>
              </a:rPr>
            </a:br>
            <a:r>
              <a:rPr lang="en-US" sz="1800" dirty="0">
                <a:solidFill>
                  <a:srgbClr val="202122"/>
                </a:solidFill>
                <a:latin typeface="Arial" panose="020B0604020202020204" pitchFamily="34" charset="0"/>
              </a:rPr>
              <a:t>Higher Self always operates from Love, Wisdom and Divine Creativity.</a:t>
            </a:r>
            <a:endParaRPr lang="en-US" b="0" dirty="0">
              <a:effectLst/>
            </a:endParaRPr>
          </a:p>
          <a:p>
            <a:r>
              <a:rPr lang="en-US" sz="1800" dirty="0">
                <a:solidFill>
                  <a:srgbClr val="202122"/>
                </a:solidFill>
                <a:latin typeface="Arial" panose="020B0604020202020204" pitchFamily="34" charset="0"/>
              </a:rPr>
              <a:t>It directs our lives, holds our values, purpose and experiences All of Us.</a:t>
            </a:r>
            <a:endParaRPr lang="en-US" b="0" dirty="0">
              <a:effectLst/>
            </a:endParaRPr>
          </a:p>
          <a:p>
            <a:br>
              <a:rPr lang="en-US" dirty="0"/>
            </a:br>
            <a:endParaRPr lang="en-US" dirty="0"/>
          </a:p>
        </p:txBody>
      </p:sp>
      <p:sp>
        <p:nvSpPr>
          <p:cNvPr id="4" name="Slide Number Placeholder 3">
            <a:extLst>
              <a:ext uri="{FF2B5EF4-FFF2-40B4-BE49-F238E27FC236}">
                <a16:creationId xmlns:a16="http://schemas.microsoft.com/office/drawing/2014/main" id="{C70E70EF-C09A-DA2A-7569-A00D8242A388}"/>
              </a:ext>
            </a:extLst>
          </p:cNvPr>
          <p:cNvSpPr>
            <a:spLocks noGrp="1"/>
          </p:cNvSpPr>
          <p:nvPr>
            <p:ph type="sldNum" sz="quarter" idx="5"/>
          </p:nvPr>
        </p:nvSpPr>
        <p:spPr/>
        <p:txBody>
          <a:bodyPr/>
          <a:lstStyle/>
          <a:p>
            <a:fld id="{79A6FEEF-7BE5-4E78-9BDA-5DD073F30415}" type="slidenum">
              <a:rPr lang="en-US" smtClean="0"/>
              <a:t>26</a:t>
            </a:fld>
            <a:endParaRPr lang="en-US"/>
          </a:p>
        </p:txBody>
      </p:sp>
    </p:spTree>
    <p:extLst>
      <p:ext uri="{BB962C8B-B14F-4D97-AF65-F5344CB8AC3E}">
        <p14:creationId xmlns:p14="http://schemas.microsoft.com/office/powerpoint/2010/main" val="528711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psyche has parts that are conscious, subconscious and superconscious. Most impulses that manifest as a thought, expression, insight or perception, begin as subtle (but powerful) sparks that originate in the deepest part of our soul, the Superconscious (our connection with Being). It rises through the subconscious  taking form as it rises to our conscious awareness.   Most impulses are expressions of our Divine nature and personality.  Most impulses are Positive in their origination. (negative impulses are explained in the following)</a:t>
            </a:r>
          </a:p>
        </p:txBody>
      </p:sp>
      <p:sp>
        <p:nvSpPr>
          <p:cNvPr id="4" name="Slide Number Placeholder 3"/>
          <p:cNvSpPr>
            <a:spLocks noGrp="1"/>
          </p:cNvSpPr>
          <p:nvPr>
            <p:ph type="sldNum" sz="quarter" idx="5"/>
          </p:nvPr>
        </p:nvSpPr>
        <p:spPr/>
        <p:txBody>
          <a:bodyPr/>
          <a:lstStyle/>
          <a:p>
            <a:fld id="{79A6FEEF-7BE5-4E78-9BDA-5DD073F30415}" type="slidenum">
              <a:rPr lang="en-US" smtClean="0"/>
              <a:t>27</a:t>
            </a:fld>
            <a:endParaRPr lang="en-US"/>
          </a:p>
        </p:txBody>
      </p:sp>
    </p:spTree>
    <p:extLst>
      <p:ext uri="{BB962C8B-B14F-4D97-AF65-F5344CB8AC3E}">
        <p14:creationId xmlns:p14="http://schemas.microsoft.com/office/powerpoint/2010/main" val="1455694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psyche has parts that are conscious, subconscious and superconscious. Most impulses that manifest as a thought, expression, insight or perception, begin as subtle (but powerful) sparks that originate in the deepest part of our soul, the Superconscious (our connection with Being). It rises through the subconscious  taking form as it rises to our conscious awareness.   Most impulses are expressions of our Divine nature and personality.  Most impulses are Positive in their origination. (negative impulses are explained in the following)</a:t>
            </a:r>
          </a:p>
        </p:txBody>
      </p:sp>
      <p:sp>
        <p:nvSpPr>
          <p:cNvPr id="4" name="Slide Number Placeholder 3"/>
          <p:cNvSpPr>
            <a:spLocks noGrp="1"/>
          </p:cNvSpPr>
          <p:nvPr>
            <p:ph type="sldNum" sz="quarter" idx="5"/>
          </p:nvPr>
        </p:nvSpPr>
        <p:spPr/>
        <p:txBody>
          <a:bodyPr/>
          <a:lstStyle/>
          <a:p>
            <a:fld id="{79A6FEEF-7BE5-4E78-9BDA-5DD073F30415}" type="slidenum">
              <a:rPr lang="en-US" smtClean="0"/>
              <a:t>28</a:t>
            </a:fld>
            <a:endParaRPr lang="en-US"/>
          </a:p>
        </p:txBody>
      </p:sp>
    </p:spTree>
    <p:extLst>
      <p:ext uri="{BB962C8B-B14F-4D97-AF65-F5344CB8AC3E}">
        <p14:creationId xmlns:p14="http://schemas.microsoft.com/office/powerpoint/2010/main" val="3099344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have meaningful experiences our consciousness expands and some of the subconscious is made conscious. If we could absorb enough evolving experiences, we would come to Full Awakening, Self-Realization and even higher states of consciousness. But this would take many lifetimes to acquire. So the purpose of this system is to accelerate the Soul’s evolution as rapidly as possible. Meditation, Presence and Loving Compassion are the keys to rapid evolution.</a:t>
            </a:r>
          </a:p>
        </p:txBody>
      </p:sp>
      <p:sp>
        <p:nvSpPr>
          <p:cNvPr id="4" name="Slide Number Placeholder 3"/>
          <p:cNvSpPr>
            <a:spLocks noGrp="1"/>
          </p:cNvSpPr>
          <p:nvPr>
            <p:ph type="sldNum" sz="quarter" idx="5"/>
          </p:nvPr>
        </p:nvSpPr>
        <p:spPr/>
        <p:txBody>
          <a:bodyPr/>
          <a:lstStyle/>
          <a:p>
            <a:fld id="{79A6FEEF-7BE5-4E78-9BDA-5DD073F30415}" type="slidenum">
              <a:rPr lang="en-US" smtClean="0"/>
              <a:t>29</a:t>
            </a:fld>
            <a:endParaRPr lang="en-US"/>
          </a:p>
        </p:txBody>
      </p:sp>
    </p:spTree>
    <p:extLst>
      <p:ext uri="{BB962C8B-B14F-4D97-AF65-F5344CB8AC3E}">
        <p14:creationId xmlns:p14="http://schemas.microsoft.com/office/powerpoint/2010/main" val="1272096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3</a:t>
            </a:fld>
            <a:endParaRPr lang="en-US"/>
          </a:p>
        </p:txBody>
      </p:sp>
    </p:spTree>
    <p:extLst>
      <p:ext uri="{BB962C8B-B14F-4D97-AF65-F5344CB8AC3E}">
        <p14:creationId xmlns:p14="http://schemas.microsoft.com/office/powerpoint/2010/main" val="2285713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 process is not that easy. The normal subconscious is filled with clouds of energy that block or shape these impulses and prevent them from reaching our conscious mind in the pure form of the original impulse. (Most impulses begin with a positive intention,, expressing our inner nature, as thought, expression, or as a creative motivation or insight)</a:t>
            </a:r>
          </a:p>
        </p:txBody>
      </p:sp>
      <p:sp>
        <p:nvSpPr>
          <p:cNvPr id="4" name="Slide Number Placeholder 3"/>
          <p:cNvSpPr>
            <a:spLocks noGrp="1"/>
          </p:cNvSpPr>
          <p:nvPr>
            <p:ph type="sldNum" sz="quarter" idx="5"/>
          </p:nvPr>
        </p:nvSpPr>
        <p:spPr/>
        <p:txBody>
          <a:bodyPr/>
          <a:lstStyle/>
          <a:p>
            <a:fld id="{79A6FEEF-7BE5-4E78-9BDA-5DD073F30415}" type="slidenum">
              <a:rPr lang="en-US" smtClean="0"/>
              <a:t>30</a:t>
            </a:fld>
            <a:endParaRPr lang="en-US"/>
          </a:p>
        </p:txBody>
      </p:sp>
    </p:spTree>
    <p:extLst>
      <p:ext uri="{BB962C8B-B14F-4D97-AF65-F5344CB8AC3E}">
        <p14:creationId xmlns:p14="http://schemas.microsoft.com/office/powerpoint/2010/main" val="38794441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subconscious is filled with these inner energies (vortexes) created from our experiences, they have a large part in shaping our personality and our perception of life. </a:t>
            </a:r>
            <a:r>
              <a:rPr lang="en-US" sz="1800" dirty="0">
                <a:solidFill>
                  <a:srgbClr val="000000"/>
                </a:solidFill>
                <a:latin typeface="Arial" panose="020B0604020202020204" pitchFamily="34" charset="0"/>
              </a:rPr>
              <a:t>Some of these are dark energies or a spiritual wound, complex, habit, misconception or fear created from powerful life experience and / or repeating patterns.  This is like a minefield for the soul’s impulses (creative sparks).</a:t>
            </a:r>
            <a:endParaRPr lang="en-US" dirty="0"/>
          </a:p>
        </p:txBody>
      </p:sp>
      <p:sp>
        <p:nvSpPr>
          <p:cNvPr id="4" name="Slide Number Placeholder 3"/>
          <p:cNvSpPr>
            <a:spLocks noGrp="1"/>
          </p:cNvSpPr>
          <p:nvPr>
            <p:ph type="sldNum" sz="quarter" idx="5"/>
          </p:nvPr>
        </p:nvSpPr>
        <p:spPr/>
        <p:txBody>
          <a:bodyPr/>
          <a:lstStyle/>
          <a:p>
            <a:fld id="{79A6FEEF-7BE5-4E78-9BDA-5DD073F30415}" type="slidenum">
              <a:rPr lang="en-US" smtClean="0"/>
              <a:t>31</a:t>
            </a:fld>
            <a:endParaRPr lang="en-US"/>
          </a:p>
        </p:txBody>
      </p:sp>
    </p:spTree>
    <p:extLst>
      <p:ext uri="{BB962C8B-B14F-4D97-AF65-F5344CB8AC3E}">
        <p14:creationId xmlns:p14="http://schemas.microsoft.com/office/powerpoint/2010/main" val="1021030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soul impulses have little chance of rising to consciousness unchanged.  For example, a deep impulse of loving expression, perhaps to say “I love you” is beautiful and powerful in its origin, but a subconscious psyplex based on fear hijacks the impulse. The fear is that perhaps the person won’t respond positively to this expression of love. We fear rejection, or humiliation in expressing our true feeling. So, the “fear” mutates the impulse, perhaps into a question “how do you feel about our relation” , or it may completely suppress the expression. When this happens the psyplex is reinforced, becomes more powerful and a greater influence.  What we express then is not from our True Self, but from our reactionary defensive egoic self that operates on fear developing our self-view in habits and  survival patterns.   Psyplexes only survive by absorbing energy and attention from our impulses.</a:t>
            </a:r>
          </a:p>
        </p:txBody>
      </p:sp>
      <p:sp>
        <p:nvSpPr>
          <p:cNvPr id="4" name="Slide Number Placeholder 3"/>
          <p:cNvSpPr>
            <a:spLocks noGrp="1"/>
          </p:cNvSpPr>
          <p:nvPr>
            <p:ph type="sldNum" sz="quarter" idx="5"/>
          </p:nvPr>
        </p:nvSpPr>
        <p:spPr/>
        <p:txBody>
          <a:bodyPr/>
          <a:lstStyle/>
          <a:p>
            <a:fld id="{79A6FEEF-7BE5-4E78-9BDA-5DD073F30415}" type="slidenum">
              <a:rPr lang="en-US" smtClean="0"/>
              <a:t>32</a:t>
            </a:fld>
            <a:endParaRPr lang="en-US"/>
          </a:p>
        </p:txBody>
      </p:sp>
    </p:spTree>
    <p:extLst>
      <p:ext uri="{BB962C8B-B14F-4D97-AF65-F5344CB8AC3E}">
        <p14:creationId xmlns:p14="http://schemas.microsoft.com/office/powerpoint/2010/main" val="1155416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soul impulses have little chance of rising to consciousness unchanged.  For example, a deep impulse of loving expression, perhaps to say “I love you” is beautiful and powerful in its origin, but a subconscious psyplex based on fear hijacks the impulse. The fear is that perhaps the person won’t respond positively to this expression of love. We fear rejection, or humiliation in expressing our true feeling. So, the “fear” mutates the impulse, perhaps into a question “how do you feel about our relation” , or it may completely suppress the expression. When this happens the psyplex is reinforced, becomes more powerful and a greater influence.  What we express then is not from our True Self, but from our reactionary defensive egoic self that operates on fear developing our self-view in habits and  survival patterns.   Psyplexes only survive by absorbing energy and attention from our impulses.</a:t>
            </a:r>
          </a:p>
        </p:txBody>
      </p:sp>
      <p:sp>
        <p:nvSpPr>
          <p:cNvPr id="4" name="Slide Number Placeholder 3"/>
          <p:cNvSpPr>
            <a:spLocks noGrp="1"/>
          </p:cNvSpPr>
          <p:nvPr>
            <p:ph type="sldNum" sz="quarter" idx="5"/>
          </p:nvPr>
        </p:nvSpPr>
        <p:spPr/>
        <p:txBody>
          <a:bodyPr/>
          <a:lstStyle/>
          <a:p>
            <a:fld id="{79A6FEEF-7BE5-4E78-9BDA-5DD073F30415}" type="slidenum">
              <a:rPr lang="en-US" smtClean="0"/>
              <a:t>33</a:t>
            </a:fld>
            <a:endParaRPr lang="en-US"/>
          </a:p>
        </p:txBody>
      </p:sp>
    </p:spTree>
    <p:extLst>
      <p:ext uri="{BB962C8B-B14F-4D97-AF65-F5344CB8AC3E}">
        <p14:creationId xmlns:p14="http://schemas.microsoft.com/office/powerpoint/2010/main" val="8862884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defRPr/>
            </a:pPr>
            <a:r>
              <a:rPr lang="en-US" dirty="0"/>
              <a:t>In our best moments, a soul impulse rises unobstructed into our consciousness.  The original impulses are very powerful and reflect our True Nature, they are compressed creative impulses of our Divine nature. When these reach our conscious, they have the effect of revealing consciousness, joy, affirmation, and positive energy to our psyche. These moments are experienced as “clarity” and direct perceptions. Hi-jacked impulses reach the mind as filtered interpretations and modify our perception of life and our feelings within it.</a:t>
            </a:r>
          </a:p>
          <a:p>
            <a:endParaRPr lang="en-US" dirty="0"/>
          </a:p>
        </p:txBody>
      </p:sp>
      <p:sp>
        <p:nvSpPr>
          <p:cNvPr id="4" name="Slide Number Placeholder 3"/>
          <p:cNvSpPr>
            <a:spLocks noGrp="1"/>
          </p:cNvSpPr>
          <p:nvPr>
            <p:ph type="sldNum" sz="quarter" idx="5"/>
          </p:nvPr>
        </p:nvSpPr>
        <p:spPr/>
        <p:txBody>
          <a:bodyPr/>
          <a:lstStyle/>
          <a:p>
            <a:fld id="{79A6FEEF-7BE5-4E78-9BDA-5DD073F30415}" type="slidenum">
              <a:rPr lang="en-US" smtClean="0"/>
              <a:t>34</a:t>
            </a:fld>
            <a:endParaRPr lang="en-US"/>
          </a:p>
        </p:txBody>
      </p:sp>
    </p:spTree>
    <p:extLst>
      <p:ext uri="{BB962C8B-B14F-4D97-AF65-F5344CB8AC3E}">
        <p14:creationId xmlns:p14="http://schemas.microsoft.com/office/powerpoint/2010/main" val="2083081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bright side to our subconscious also. We also have positive inner resources.  Truplexes </a:t>
            </a:r>
            <a:r>
              <a:rPr lang="en-US" sz="1800" i="1" dirty="0">
                <a:solidFill>
                  <a:srgbClr val="000000"/>
                </a:solidFill>
                <a:latin typeface="Arial" panose="020B0604020202020204" pitchFamily="34" charset="0"/>
              </a:rPr>
              <a:t>- a subconscious energy entity that is based on characteristics of our True Self such as Love, Being, Joy, Purposefulness (in the Divine Plan) Integrity, Wisdom.   These are nurtured and cultivated in our spiritual awakening. So a walk in the forest with someone we love will resonate deeply within us. The Truplexes of Love and Sense of Being are reinforced and revealed in the experience.  The spiritual path can be seen as the cultivation of Truplexes and the dissipation of our psyplexes. Truplexes are characteristics of our Divine nature.</a:t>
            </a:r>
            <a:endParaRPr lang="en-US" dirty="0"/>
          </a:p>
        </p:txBody>
      </p:sp>
      <p:sp>
        <p:nvSpPr>
          <p:cNvPr id="4" name="Slide Number Placeholder 3"/>
          <p:cNvSpPr>
            <a:spLocks noGrp="1"/>
          </p:cNvSpPr>
          <p:nvPr>
            <p:ph type="sldNum" sz="quarter" idx="5"/>
          </p:nvPr>
        </p:nvSpPr>
        <p:spPr/>
        <p:txBody>
          <a:bodyPr/>
          <a:lstStyle/>
          <a:p>
            <a:fld id="{79A6FEEF-7BE5-4E78-9BDA-5DD073F30415}" type="slidenum">
              <a:rPr lang="en-US" smtClean="0"/>
              <a:t>35</a:t>
            </a:fld>
            <a:endParaRPr lang="en-US"/>
          </a:p>
        </p:txBody>
      </p:sp>
    </p:spTree>
    <p:extLst>
      <p:ext uri="{BB962C8B-B14F-4D97-AF65-F5344CB8AC3E}">
        <p14:creationId xmlns:p14="http://schemas.microsoft.com/office/powerpoint/2010/main" val="19223993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a most important point: Truplexes are expressions of our True Divine Nature. They are aspects of our Higher Self, characteristic of the Authentic Self. They are actualizations of our true nature coming into our evolving Person and personality. Psyplexes, on the other hand, have no foundation in Reality. They are created from experience and will (in time) be dissipated by the Light of the Spirit. Shadows disappear in the Light.</a:t>
            </a:r>
          </a:p>
        </p:txBody>
      </p:sp>
      <p:sp>
        <p:nvSpPr>
          <p:cNvPr id="4" name="Slide Number Placeholder 3"/>
          <p:cNvSpPr>
            <a:spLocks noGrp="1"/>
          </p:cNvSpPr>
          <p:nvPr>
            <p:ph type="sldNum" sz="quarter" idx="5"/>
          </p:nvPr>
        </p:nvSpPr>
        <p:spPr/>
        <p:txBody>
          <a:bodyPr/>
          <a:lstStyle/>
          <a:p>
            <a:fld id="{79A6FEEF-7BE5-4E78-9BDA-5DD073F30415}" type="slidenum">
              <a:rPr lang="en-US" smtClean="0"/>
              <a:t>36</a:t>
            </a:fld>
            <a:endParaRPr lang="en-US"/>
          </a:p>
        </p:txBody>
      </p:sp>
    </p:spTree>
    <p:extLst>
      <p:ext uri="{BB962C8B-B14F-4D97-AF65-F5344CB8AC3E}">
        <p14:creationId xmlns:p14="http://schemas.microsoft.com/office/powerpoint/2010/main" val="27982111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our evolution, spiritual awakening is mostly about dissolving the psyplexes and discovering and nurturing our Truplexes. We become increasingly in harmony with the Divine Plan in this process of personal growth and awakening.</a:t>
            </a:r>
          </a:p>
        </p:txBody>
      </p:sp>
      <p:sp>
        <p:nvSpPr>
          <p:cNvPr id="4" name="Slide Number Placeholder 3"/>
          <p:cNvSpPr>
            <a:spLocks noGrp="1"/>
          </p:cNvSpPr>
          <p:nvPr>
            <p:ph type="sldNum" sz="quarter" idx="5"/>
          </p:nvPr>
        </p:nvSpPr>
        <p:spPr/>
        <p:txBody>
          <a:bodyPr/>
          <a:lstStyle/>
          <a:p>
            <a:fld id="{79A6FEEF-7BE5-4E78-9BDA-5DD073F30415}" type="slidenum">
              <a:rPr lang="en-US" smtClean="0"/>
              <a:t>37</a:t>
            </a:fld>
            <a:endParaRPr lang="en-US"/>
          </a:p>
        </p:txBody>
      </p:sp>
    </p:spTree>
    <p:extLst>
      <p:ext uri="{BB962C8B-B14F-4D97-AF65-F5344CB8AC3E}">
        <p14:creationId xmlns:p14="http://schemas.microsoft.com/office/powerpoint/2010/main" val="1620750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the Truplexes of Love and Being are energized and affirmed by a positive experience.  Truplexes are revelations of our inner Light.  Psyplexes are shadow entities and can not stand in the Light of the Divine. In time, all psyplexes are dissipated. The ego is a combination of psyplexes with which we identify as our self (lower case s). This is a mistaken identification of self. Enlightenment does not add anything, it is simply a correction in our identity. The absence of the domination of psyplexes is experienced as Clarity.</a:t>
            </a:r>
          </a:p>
        </p:txBody>
      </p:sp>
      <p:sp>
        <p:nvSpPr>
          <p:cNvPr id="4" name="Slide Number Placeholder 3"/>
          <p:cNvSpPr>
            <a:spLocks noGrp="1"/>
          </p:cNvSpPr>
          <p:nvPr>
            <p:ph type="sldNum" sz="quarter" idx="5"/>
          </p:nvPr>
        </p:nvSpPr>
        <p:spPr/>
        <p:txBody>
          <a:bodyPr/>
          <a:lstStyle/>
          <a:p>
            <a:fld id="{79A6FEEF-7BE5-4E78-9BDA-5DD073F30415}" type="slidenum">
              <a:rPr lang="en-US" smtClean="0"/>
              <a:t>38</a:t>
            </a:fld>
            <a:endParaRPr lang="en-US"/>
          </a:p>
        </p:txBody>
      </p:sp>
    </p:spTree>
    <p:extLst>
      <p:ext uri="{BB962C8B-B14F-4D97-AF65-F5344CB8AC3E}">
        <p14:creationId xmlns:p14="http://schemas.microsoft.com/office/powerpoint/2010/main" val="22553548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Awaken (awakening is a never-ending process). Every positive experience or insight connects with a </a:t>
            </a:r>
            <a:r>
              <a:rPr lang="en-US" dirty="0" err="1"/>
              <a:t>Truplex</a:t>
            </a:r>
            <a:r>
              <a:rPr lang="en-US" dirty="0"/>
              <a:t> and expands it.   We occasionally have an experience that is so powerful that is an Enlightening transformation, a major step in our spiritual evolution.  One day a deeper sense of Being (for example) arises in us ], an illuminating “I AM” . This is such a powerful affirmation of one of our Truplexes that .. (next slide)</a:t>
            </a:r>
          </a:p>
        </p:txBody>
      </p:sp>
      <p:sp>
        <p:nvSpPr>
          <p:cNvPr id="4" name="Slide Number Placeholder 3"/>
          <p:cNvSpPr>
            <a:spLocks noGrp="1"/>
          </p:cNvSpPr>
          <p:nvPr>
            <p:ph type="sldNum" sz="quarter" idx="5"/>
          </p:nvPr>
        </p:nvSpPr>
        <p:spPr/>
        <p:txBody>
          <a:bodyPr/>
          <a:lstStyle/>
          <a:p>
            <a:fld id="{79A6FEEF-7BE5-4E78-9BDA-5DD073F30415}" type="slidenum">
              <a:rPr lang="en-US" smtClean="0"/>
              <a:t>39</a:t>
            </a:fld>
            <a:endParaRPr lang="en-US"/>
          </a:p>
        </p:txBody>
      </p:sp>
    </p:spTree>
    <p:extLst>
      <p:ext uri="{BB962C8B-B14F-4D97-AF65-F5344CB8AC3E}">
        <p14:creationId xmlns:p14="http://schemas.microsoft.com/office/powerpoint/2010/main" val="3025671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4</a:t>
            </a:fld>
            <a:endParaRPr lang="en-US"/>
          </a:p>
        </p:txBody>
      </p:sp>
    </p:spTree>
    <p:extLst>
      <p:ext uri="{BB962C8B-B14F-4D97-AF65-F5344CB8AC3E}">
        <p14:creationId xmlns:p14="http://schemas.microsoft.com/office/powerpoint/2010/main" val="15016546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profound  “I AM” experience expands our </a:t>
            </a:r>
            <a:r>
              <a:rPr lang="en-US" dirty="0" err="1"/>
              <a:t>Truplex</a:t>
            </a:r>
            <a:r>
              <a:rPr lang="en-US" dirty="0"/>
              <a:t>(es) so that it bridges between the conscious and the superconscious and reveals the truth “I AM” ..  In this instant,  we have Self-Realization, which connects the conscious, subconscious and superconscious with our Eternal Nature (Divine Spark), and from that moment we have the inner “knowing” of that aspects of our being. We have not changed our essence, but we have liberated our soul’s identification with the ego (egoic mind) and we have found our correct identity with this Higher Self.   Our spiritual nature has become actualized in the Person.  In this, we will now rebuild our personality around the True Nature of Divine Being. Our experience, perception and expression are all lifted to this new state of consciousness. </a:t>
            </a:r>
          </a:p>
        </p:txBody>
      </p:sp>
      <p:sp>
        <p:nvSpPr>
          <p:cNvPr id="4" name="Slide Number Placeholder 3"/>
          <p:cNvSpPr>
            <a:spLocks noGrp="1"/>
          </p:cNvSpPr>
          <p:nvPr>
            <p:ph type="sldNum" sz="quarter" idx="5"/>
          </p:nvPr>
        </p:nvSpPr>
        <p:spPr/>
        <p:txBody>
          <a:bodyPr/>
          <a:lstStyle/>
          <a:p>
            <a:fld id="{79A6FEEF-7BE5-4E78-9BDA-5DD073F30415}" type="slidenum">
              <a:rPr lang="en-US" smtClean="0"/>
              <a:t>40</a:t>
            </a:fld>
            <a:endParaRPr lang="en-US"/>
          </a:p>
        </p:txBody>
      </p:sp>
    </p:spTree>
    <p:extLst>
      <p:ext uri="{BB962C8B-B14F-4D97-AF65-F5344CB8AC3E}">
        <p14:creationId xmlns:p14="http://schemas.microsoft.com/office/powerpoint/2010/main" val="27486766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 be experienced as a sudden Clarity when we see directly into the depths of our soul., revealing the Higher Self.  The clouds of the subconscious are parted, and the inner light is revealed.  There are many enlightenments in our evolution and they lead eventually to Divine Unity.</a:t>
            </a:r>
          </a:p>
        </p:txBody>
      </p:sp>
      <p:sp>
        <p:nvSpPr>
          <p:cNvPr id="4" name="Slide Number Placeholder 3"/>
          <p:cNvSpPr>
            <a:spLocks noGrp="1"/>
          </p:cNvSpPr>
          <p:nvPr>
            <p:ph type="sldNum" sz="quarter" idx="5"/>
          </p:nvPr>
        </p:nvSpPr>
        <p:spPr/>
        <p:txBody>
          <a:bodyPr/>
          <a:lstStyle/>
          <a:p>
            <a:fld id="{79A6FEEF-7BE5-4E78-9BDA-5DD073F30415}" type="slidenum">
              <a:rPr lang="en-US" smtClean="0"/>
              <a:t>41</a:t>
            </a:fld>
            <a:endParaRPr lang="en-US"/>
          </a:p>
        </p:txBody>
      </p:sp>
    </p:spTree>
    <p:extLst>
      <p:ext uri="{BB962C8B-B14F-4D97-AF65-F5344CB8AC3E}">
        <p14:creationId xmlns:p14="http://schemas.microsoft.com/office/powerpoint/2010/main" val="34361716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we have very special impulses (in this case an insight) that reflect the Truplexes and reveal a Truth that corrects some wrong thinking, concept, or way of being. This is called a Miracle.  This connects to and is an expression of one or more corresponding psyplexes and this new insight takes place at some moment in our lifetime. Miracles can be cultivated and developed or they may be spontaneous, often triggered by an experience of deep Presence.</a:t>
            </a:r>
          </a:p>
        </p:txBody>
      </p:sp>
      <p:sp>
        <p:nvSpPr>
          <p:cNvPr id="4" name="Slide Number Placeholder 3"/>
          <p:cNvSpPr>
            <a:spLocks noGrp="1"/>
          </p:cNvSpPr>
          <p:nvPr>
            <p:ph type="sldNum" sz="quarter" idx="5"/>
          </p:nvPr>
        </p:nvSpPr>
        <p:spPr/>
        <p:txBody>
          <a:bodyPr/>
          <a:lstStyle/>
          <a:p>
            <a:fld id="{79A6FEEF-7BE5-4E78-9BDA-5DD073F30415}" type="slidenum">
              <a:rPr lang="en-US" smtClean="0"/>
              <a:t>42</a:t>
            </a:fld>
            <a:endParaRPr lang="en-US"/>
          </a:p>
        </p:txBody>
      </p:sp>
    </p:spTree>
    <p:extLst>
      <p:ext uri="{BB962C8B-B14F-4D97-AF65-F5344CB8AC3E}">
        <p14:creationId xmlns:p14="http://schemas.microsoft.com/office/powerpoint/2010/main" val="37028031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Miracle acts to counter or eliminate a psyplex.  (or multiples) ACIM </a:t>
            </a:r>
            <a:r>
              <a:rPr lang="en-US" b="0" i="1" dirty="0">
                <a:solidFill>
                  <a:srgbClr val="000000"/>
                </a:solidFill>
                <a:effectLst/>
                <a:latin typeface="Verdana" panose="020B0604030504040204" pitchFamily="34" charset="0"/>
              </a:rPr>
              <a:t>a correction in our perception.</a:t>
            </a:r>
            <a:r>
              <a:rPr lang="en-US" b="0" i="0" dirty="0">
                <a:solidFill>
                  <a:srgbClr val="000000"/>
                </a:solidFill>
                <a:effectLst/>
                <a:latin typeface="Verdana" panose="020B0604030504040204" pitchFamily="34" charset="0"/>
              </a:rPr>
              <a:t> A miracle is a gift of transformed perception from the Holy Spirit. When we are willing, the Holy Spirit brings us a change in the way we are thinking</a:t>
            </a:r>
            <a:endParaRPr lang="en-US" dirty="0"/>
          </a:p>
        </p:txBody>
      </p:sp>
      <p:sp>
        <p:nvSpPr>
          <p:cNvPr id="4" name="Slide Number Placeholder 3"/>
          <p:cNvSpPr>
            <a:spLocks noGrp="1"/>
          </p:cNvSpPr>
          <p:nvPr>
            <p:ph type="sldNum" sz="quarter" idx="5"/>
          </p:nvPr>
        </p:nvSpPr>
        <p:spPr/>
        <p:txBody>
          <a:bodyPr/>
          <a:lstStyle/>
          <a:p>
            <a:fld id="{79A6FEEF-7BE5-4E78-9BDA-5DD073F30415}" type="slidenum">
              <a:rPr lang="en-US" smtClean="0"/>
              <a:t>43</a:t>
            </a:fld>
            <a:endParaRPr lang="en-US"/>
          </a:p>
        </p:txBody>
      </p:sp>
    </p:spTree>
    <p:extLst>
      <p:ext uri="{BB962C8B-B14F-4D97-AF65-F5344CB8AC3E}">
        <p14:creationId xmlns:p14="http://schemas.microsoft.com/office/powerpoint/2010/main" val="14199346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intentionally and effectively create miracles.  This requires a radical surrender transcending our conceptual model of reality.  In total surrender we are most receptive to our Higher Self and IT will express itself when thought is transcended.  Spiritual Intuition is a key in developing our inner spiritual senses.</a:t>
            </a:r>
          </a:p>
        </p:txBody>
      </p:sp>
      <p:sp>
        <p:nvSpPr>
          <p:cNvPr id="4" name="Slide Number Placeholder 3"/>
          <p:cNvSpPr>
            <a:spLocks noGrp="1"/>
          </p:cNvSpPr>
          <p:nvPr>
            <p:ph type="sldNum" sz="quarter" idx="5"/>
          </p:nvPr>
        </p:nvSpPr>
        <p:spPr/>
        <p:txBody>
          <a:bodyPr/>
          <a:lstStyle/>
          <a:p>
            <a:fld id="{79A6FEEF-7BE5-4E78-9BDA-5DD073F30415}" type="slidenum">
              <a:rPr lang="en-US" smtClean="0"/>
              <a:t>44</a:t>
            </a:fld>
            <a:endParaRPr lang="en-US"/>
          </a:p>
        </p:txBody>
      </p:sp>
    </p:spTree>
    <p:extLst>
      <p:ext uri="{BB962C8B-B14F-4D97-AF65-F5344CB8AC3E}">
        <p14:creationId xmlns:p14="http://schemas.microsoft.com/office/powerpoint/2010/main" val="39700560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Miracles have a sense of Truth and meaning for us. They can be inspiring and even exhilarating to us. They are liberating and grow our ability to express our self with more power and light.  A miracle has a profound affect on the soul and changes our perception. Some habit, or karmic pattern that would have taken years or lifetimes to dissipate are eliminated in an instant. This is an upliftment to a higher level.  The negative psyplex is “forgiven” and that shading/untruth is released.  In that some clarity is attained and our perceptions, sensations, thoughts, beliefs are transformed.</a:t>
            </a:r>
          </a:p>
        </p:txBody>
      </p:sp>
      <p:sp>
        <p:nvSpPr>
          <p:cNvPr id="4" name="Slide Number Placeholder 3"/>
          <p:cNvSpPr>
            <a:spLocks noGrp="1"/>
          </p:cNvSpPr>
          <p:nvPr>
            <p:ph type="sldNum" sz="quarter" idx="5"/>
          </p:nvPr>
        </p:nvSpPr>
        <p:spPr/>
        <p:txBody>
          <a:bodyPr/>
          <a:lstStyle/>
          <a:p>
            <a:fld id="{79A6FEEF-7BE5-4E78-9BDA-5DD073F30415}" type="slidenum">
              <a:rPr lang="en-US" smtClean="0"/>
              <a:t>45</a:t>
            </a:fld>
            <a:endParaRPr lang="en-US"/>
          </a:p>
        </p:txBody>
      </p:sp>
    </p:spTree>
    <p:extLst>
      <p:ext uri="{BB962C8B-B14F-4D97-AF65-F5344CB8AC3E}">
        <p14:creationId xmlns:p14="http://schemas.microsoft.com/office/powerpoint/2010/main" val="14351369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Revelation is a Divine gift. An experience beyond our own attainment.  The experience of a Revelation moves us into the Eternal Truth, and we experience a boost, something that is beyond our current state of consciousness; In that timeless moment, our “conscious” is expanded temporarily to support the experience.  We know beyond any “knowing”.  What remains after the Revelation can vary greatly. It may completely transform us if we take it to heart.  It may become just an inspiring memory. It may leave a permanent expansion of consciousness. Our reaction to it is a large part of how we integrate it into our life. </a:t>
            </a:r>
          </a:p>
        </p:txBody>
      </p:sp>
      <p:sp>
        <p:nvSpPr>
          <p:cNvPr id="4" name="Slide Number Placeholder 3"/>
          <p:cNvSpPr>
            <a:spLocks noGrp="1"/>
          </p:cNvSpPr>
          <p:nvPr>
            <p:ph type="sldNum" sz="quarter" idx="5"/>
          </p:nvPr>
        </p:nvSpPr>
        <p:spPr/>
        <p:txBody>
          <a:bodyPr/>
          <a:lstStyle/>
          <a:p>
            <a:fld id="{79A6FEEF-7BE5-4E78-9BDA-5DD073F30415}" type="slidenum">
              <a:rPr lang="en-US" smtClean="0"/>
              <a:t>46</a:t>
            </a:fld>
            <a:endParaRPr lang="en-US"/>
          </a:p>
        </p:txBody>
      </p:sp>
    </p:spTree>
    <p:extLst>
      <p:ext uri="{BB962C8B-B14F-4D97-AF65-F5344CB8AC3E}">
        <p14:creationId xmlns:p14="http://schemas.microsoft.com/office/powerpoint/2010/main" val="6849933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Revelation experience is another but very special “Clarity”. </a:t>
            </a:r>
            <a:r>
              <a:rPr lang="en-US"/>
              <a:t>ACIM the </a:t>
            </a:r>
            <a:r>
              <a:rPr lang="en-US" dirty="0"/>
              <a:t>greatest "miracle" is the act of simply gaining a full "awareness of love's presence" in a person's life.</a:t>
            </a:r>
          </a:p>
        </p:txBody>
      </p:sp>
      <p:sp>
        <p:nvSpPr>
          <p:cNvPr id="4" name="Slide Number Placeholder 3"/>
          <p:cNvSpPr>
            <a:spLocks noGrp="1"/>
          </p:cNvSpPr>
          <p:nvPr>
            <p:ph type="sldNum" sz="quarter" idx="5"/>
          </p:nvPr>
        </p:nvSpPr>
        <p:spPr/>
        <p:txBody>
          <a:bodyPr/>
          <a:lstStyle/>
          <a:p>
            <a:fld id="{79A6FEEF-7BE5-4E78-9BDA-5DD073F30415}" type="slidenum">
              <a:rPr lang="en-US" smtClean="0"/>
              <a:t>47</a:t>
            </a:fld>
            <a:endParaRPr lang="en-US"/>
          </a:p>
        </p:txBody>
      </p:sp>
    </p:spTree>
    <p:extLst>
      <p:ext uri="{BB962C8B-B14F-4D97-AF65-F5344CB8AC3E}">
        <p14:creationId xmlns:p14="http://schemas.microsoft.com/office/powerpoint/2010/main" val="28972638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consciousness is expanded and the Truplexes become the dominant sense of our identification, </a:t>
            </a:r>
            <a:r>
              <a:rPr lang="en-US" b="1" dirty="0"/>
              <a:t>mundane life is transformed into the Radiant Divine Life</a:t>
            </a:r>
            <a:r>
              <a:rPr lang="en-US" dirty="0"/>
              <a:t>.  At this point we don’t need to deal with any of our negative psyplexes and shadows. Instead, we only need cultivate the Truth. The Light and Love dispels the shadows.  WE REALIZE that ARE A REVELATION of the DIVINE in the Divine Creation and then seek to align with the Divine Plan. Spirituality can be seen as the alignment of the Spirit, Soul, Person (body mind complex), the Divine and the Divine Plan.  Every question can be answered when we develop spiritual intuition and sense the Divine Plan. Everything is then seen in the Context of the Divine. This is the awakening into </a:t>
            </a:r>
            <a:r>
              <a:rPr lang="en-US" b="1" dirty="0"/>
              <a:t>Joyous Spirituality</a:t>
            </a:r>
            <a:r>
              <a:rPr lang="en-US" dirty="0"/>
              <a:t> .. When everything is seen in the context of the Divine, we know the Divine in every moment.  Self-realization, non-duality are steps on the evolution of the soul to Divine-Consciousness and then finally to Divine Unity. </a:t>
            </a:r>
          </a:p>
        </p:txBody>
      </p:sp>
      <p:sp>
        <p:nvSpPr>
          <p:cNvPr id="4" name="Slide Number Placeholder 3"/>
          <p:cNvSpPr>
            <a:spLocks noGrp="1"/>
          </p:cNvSpPr>
          <p:nvPr>
            <p:ph type="sldNum" sz="quarter" idx="5"/>
          </p:nvPr>
        </p:nvSpPr>
        <p:spPr/>
        <p:txBody>
          <a:bodyPr/>
          <a:lstStyle/>
          <a:p>
            <a:fld id="{79A6FEEF-7BE5-4E78-9BDA-5DD073F30415}" type="slidenum">
              <a:rPr lang="en-US" smtClean="0"/>
              <a:t>48</a:t>
            </a:fld>
            <a:endParaRPr lang="en-US"/>
          </a:p>
        </p:txBody>
      </p:sp>
    </p:spTree>
    <p:extLst>
      <p:ext uri="{BB962C8B-B14F-4D97-AF65-F5344CB8AC3E}">
        <p14:creationId xmlns:p14="http://schemas.microsoft.com/office/powerpoint/2010/main" val="8746487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defRPr/>
            </a:pPr>
            <a:r>
              <a:rPr lang="en-US" dirty="0"/>
              <a:t>Our psyche has parts that are conscious, subconscious and superconscious. Most impulses that manifest as a thought, expression, insight or perception, begin as subtle (but powerful) sparks that originate in the deepest part of our soul, the Superconscious (our connection with Being). It rises through the subconscious  taking form as it rises to our conscious awareness.   Most impulses are expressions of our Divine nature and personality.  Most impulses are Positive in their origination. (negative impulses are explained in the following)</a:t>
            </a:r>
          </a:p>
          <a:p>
            <a:endParaRPr lang="en-US" dirty="0"/>
          </a:p>
        </p:txBody>
      </p:sp>
      <p:sp>
        <p:nvSpPr>
          <p:cNvPr id="4" name="Slide Number Placeholder 3"/>
          <p:cNvSpPr>
            <a:spLocks noGrp="1"/>
          </p:cNvSpPr>
          <p:nvPr>
            <p:ph type="sldNum" sz="quarter" idx="5"/>
          </p:nvPr>
        </p:nvSpPr>
        <p:spPr/>
        <p:txBody>
          <a:bodyPr/>
          <a:lstStyle/>
          <a:p>
            <a:fld id="{79A6FEEF-7BE5-4E78-9BDA-5DD073F30415}" type="slidenum">
              <a:rPr lang="en-US" smtClean="0"/>
              <a:t>49</a:t>
            </a:fld>
            <a:endParaRPr lang="en-US"/>
          </a:p>
        </p:txBody>
      </p:sp>
    </p:spTree>
    <p:extLst>
      <p:ext uri="{BB962C8B-B14F-4D97-AF65-F5344CB8AC3E}">
        <p14:creationId xmlns:p14="http://schemas.microsoft.com/office/powerpoint/2010/main" val="964359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5</a:t>
            </a:fld>
            <a:endParaRPr lang="en-US"/>
          </a:p>
        </p:txBody>
      </p:sp>
    </p:spTree>
    <p:extLst>
      <p:ext uri="{BB962C8B-B14F-4D97-AF65-F5344CB8AC3E}">
        <p14:creationId xmlns:p14="http://schemas.microsoft.com/office/powerpoint/2010/main" val="40404854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have meaningful experiences our consciousness expands and some of the subconscious is made conscious. If we could absorb enough evolving experiences, we would come to Full Awakening, Self-Realization and even higher states of consciousness. But this would take many lifetimes to acquire. So the purpose of this system is to accelerate the Soul’s evolution as rapidly as possible. Meditation, Presence and Loving Compassion are the keys to rapid evolution.</a:t>
            </a:r>
          </a:p>
          <a:p>
            <a:endParaRPr lang="en-US" dirty="0"/>
          </a:p>
        </p:txBody>
      </p:sp>
      <p:sp>
        <p:nvSpPr>
          <p:cNvPr id="4" name="Slide Number Placeholder 3"/>
          <p:cNvSpPr>
            <a:spLocks noGrp="1"/>
          </p:cNvSpPr>
          <p:nvPr>
            <p:ph type="sldNum" sz="quarter" idx="5"/>
          </p:nvPr>
        </p:nvSpPr>
        <p:spPr/>
        <p:txBody>
          <a:bodyPr/>
          <a:lstStyle/>
          <a:p>
            <a:fld id="{79A6FEEF-7BE5-4E78-9BDA-5DD073F30415}" type="slidenum">
              <a:rPr lang="en-US" smtClean="0"/>
              <a:t>50</a:t>
            </a:fld>
            <a:endParaRPr lang="en-US"/>
          </a:p>
        </p:txBody>
      </p:sp>
    </p:spTree>
    <p:extLst>
      <p:ext uri="{BB962C8B-B14F-4D97-AF65-F5344CB8AC3E}">
        <p14:creationId xmlns:p14="http://schemas.microsoft.com/office/powerpoint/2010/main" val="19045918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defRPr/>
            </a:pPr>
            <a:r>
              <a:rPr lang="en-US" dirty="0"/>
              <a:t>However, the process is not that easy. The normal subconscious is filled with clouds of energy that block or shape these impulses and prevent them from reaching our conscious mind in the pure form of the original impulse. (Most impulses begin with a positive intention,, expressing our inner nature, as thought, expression, or as a creative motivation or insight)</a:t>
            </a:r>
          </a:p>
          <a:p>
            <a:endParaRPr lang="en-US" dirty="0"/>
          </a:p>
        </p:txBody>
      </p:sp>
      <p:sp>
        <p:nvSpPr>
          <p:cNvPr id="4" name="Slide Number Placeholder 3"/>
          <p:cNvSpPr>
            <a:spLocks noGrp="1"/>
          </p:cNvSpPr>
          <p:nvPr>
            <p:ph type="sldNum" sz="quarter" idx="5"/>
          </p:nvPr>
        </p:nvSpPr>
        <p:spPr/>
        <p:txBody>
          <a:bodyPr/>
          <a:lstStyle/>
          <a:p>
            <a:fld id="{79A6FEEF-7BE5-4E78-9BDA-5DD073F30415}" type="slidenum">
              <a:rPr lang="en-US" smtClean="0"/>
              <a:t>51</a:t>
            </a:fld>
            <a:endParaRPr lang="en-US"/>
          </a:p>
        </p:txBody>
      </p:sp>
    </p:spTree>
    <p:extLst>
      <p:ext uri="{BB962C8B-B14F-4D97-AF65-F5344CB8AC3E}">
        <p14:creationId xmlns:p14="http://schemas.microsoft.com/office/powerpoint/2010/main" val="28388573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defRPr/>
            </a:pPr>
            <a:r>
              <a:rPr lang="en-US" dirty="0"/>
              <a:t>The subconscious is filled with these inner energies (vortexes) created from our experiences, they have a large part in shaping our personality and our perception of life. </a:t>
            </a:r>
            <a:r>
              <a:rPr lang="en-US" dirty="0">
                <a:solidFill>
                  <a:srgbClr val="000000"/>
                </a:solidFill>
                <a:latin typeface="Arial" panose="020B0604020202020204" pitchFamily="34" charset="0"/>
              </a:rPr>
              <a:t>Some of these are dark energies or a spiritual wound, complex, habit, misconception or fear created from powerful life experience and / or repeating patterns.  This is like a minefield for the soul’s impulses (creative sparks).</a:t>
            </a:r>
            <a:endParaRPr lang="en-US" dirty="0"/>
          </a:p>
          <a:p>
            <a:endParaRPr lang="en-US" dirty="0"/>
          </a:p>
        </p:txBody>
      </p:sp>
      <p:sp>
        <p:nvSpPr>
          <p:cNvPr id="4" name="Slide Number Placeholder 3"/>
          <p:cNvSpPr>
            <a:spLocks noGrp="1"/>
          </p:cNvSpPr>
          <p:nvPr>
            <p:ph type="sldNum" sz="quarter" idx="5"/>
          </p:nvPr>
        </p:nvSpPr>
        <p:spPr/>
        <p:txBody>
          <a:bodyPr/>
          <a:lstStyle/>
          <a:p>
            <a:fld id="{79A6FEEF-7BE5-4E78-9BDA-5DD073F30415}" type="slidenum">
              <a:rPr lang="en-US" smtClean="0"/>
              <a:t>52</a:t>
            </a:fld>
            <a:endParaRPr lang="en-US"/>
          </a:p>
        </p:txBody>
      </p:sp>
    </p:spTree>
    <p:extLst>
      <p:ext uri="{BB962C8B-B14F-4D97-AF65-F5344CB8AC3E}">
        <p14:creationId xmlns:p14="http://schemas.microsoft.com/office/powerpoint/2010/main" val="10625406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defRPr/>
            </a:pPr>
            <a:r>
              <a:rPr lang="en-US" dirty="0"/>
              <a:t>Our soul impulses have little chance of rising to consciousness unchanged.  For example, a deep impulse of loving expression, perhaps to say “I love you” is beautiful and powerful in its origin, but a subconscious psyplex based on fear hijacks the impulse. The fear is that perhaps the person won’t respond positively to this expression of love. We fear rejection, or humiliation in expressing our true feeling. So, the “fear” mutates the impulse, perhaps into a question “how do you feel about our relation” , or it may completely suppress the expression. When this happens the psyplex is reinforced, becomes more powerful and a greater influence.  What we express then is not from our True Self, but from our reactionary defensive egoic self that operates on fear developing our self-view in habits and  survival patterns.   Psyplexes only survive by absorbing energy and attention from our impulses.</a:t>
            </a:r>
          </a:p>
          <a:p>
            <a:endParaRPr lang="en-US" dirty="0"/>
          </a:p>
        </p:txBody>
      </p:sp>
      <p:sp>
        <p:nvSpPr>
          <p:cNvPr id="4" name="Slide Number Placeholder 3"/>
          <p:cNvSpPr>
            <a:spLocks noGrp="1"/>
          </p:cNvSpPr>
          <p:nvPr>
            <p:ph type="sldNum" sz="quarter" idx="5"/>
          </p:nvPr>
        </p:nvSpPr>
        <p:spPr/>
        <p:txBody>
          <a:bodyPr/>
          <a:lstStyle/>
          <a:p>
            <a:fld id="{79A6FEEF-7BE5-4E78-9BDA-5DD073F30415}" type="slidenum">
              <a:rPr lang="en-US" smtClean="0"/>
              <a:t>53</a:t>
            </a:fld>
            <a:endParaRPr lang="en-US"/>
          </a:p>
        </p:txBody>
      </p:sp>
    </p:spTree>
    <p:extLst>
      <p:ext uri="{BB962C8B-B14F-4D97-AF65-F5344CB8AC3E}">
        <p14:creationId xmlns:p14="http://schemas.microsoft.com/office/powerpoint/2010/main" val="13022039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defRPr/>
            </a:pPr>
            <a:r>
              <a:rPr lang="en-US" dirty="0"/>
              <a:t>In our best moments, a soul impulse rises unobstructed into our consciousness.  The original impulses are very powerful and reflect our True Nature, they are compressed creative impulses of our Divine nature. When these reach our conscious, they have the effect of revealing consciousness, joy, affirmation, and positive energy to our psyche. This moments are experienced as “clarity” and direct perceptions. Hi-jacked impulses reach the mind as filtered interpretations and modify our perception of life and our feelings within it.</a:t>
            </a:r>
          </a:p>
          <a:p>
            <a:endParaRPr lang="en-US" dirty="0"/>
          </a:p>
          <a:p>
            <a:endParaRPr lang="en-US" dirty="0"/>
          </a:p>
        </p:txBody>
      </p:sp>
      <p:sp>
        <p:nvSpPr>
          <p:cNvPr id="4" name="Slide Number Placeholder 3"/>
          <p:cNvSpPr>
            <a:spLocks noGrp="1"/>
          </p:cNvSpPr>
          <p:nvPr>
            <p:ph type="sldNum" sz="quarter" idx="5"/>
          </p:nvPr>
        </p:nvSpPr>
        <p:spPr/>
        <p:txBody>
          <a:bodyPr/>
          <a:lstStyle/>
          <a:p>
            <a:fld id="{79A6FEEF-7BE5-4E78-9BDA-5DD073F30415}" type="slidenum">
              <a:rPr lang="en-US" smtClean="0"/>
              <a:t>54</a:t>
            </a:fld>
            <a:endParaRPr lang="en-US"/>
          </a:p>
        </p:txBody>
      </p:sp>
    </p:spTree>
    <p:extLst>
      <p:ext uri="{BB962C8B-B14F-4D97-AF65-F5344CB8AC3E}">
        <p14:creationId xmlns:p14="http://schemas.microsoft.com/office/powerpoint/2010/main" val="26843647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defRPr/>
            </a:pPr>
            <a:r>
              <a:rPr lang="en-US" dirty="0"/>
              <a:t>There is a bright side to our subconscious also. We also have positive inner resources.  Truplexes </a:t>
            </a:r>
            <a:r>
              <a:rPr lang="en-US" i="1" dirty="0">
                <a:solidFill>
                  <a:srgbClr val="000000"/>
                </a:solidFill>
                <a:latin typeface="Arial" panose="020B0604020202020204" pitchFamily="34" charset="0"/>
              </a:rPr>
              <a:t>- a subconscious energy entity that is based on characteristics of our True Self such as Love, Being, Joy, Purposefulness (in the Divine Plan) Integrity, Wisdom.   These are nurtured and cultivated in our spiritual awakening. So a walk in the forest with someone we love will resonate deeply within us. The Truplexes of Love and Sense of Being are reinforced and revealed in the experience.  The spiritual path can be seen as the cultivation of Truplexes and the dissipation of our psyplexes. Truplexes are characteristics of our Divine nature.</a:t>
            </a:r>
            <a:endParaRPr lang="en-US" dirty="0"/>
          </a:p>
          <a:p>
            <a:endParaRPr lang="en-US" dirty="0"/>
          </a:p>
        </p:txBody>
      </p:sp>
      <p:sp>
        <p:nvSpPr>
          <p:cNvPr id="4" name="Slide Number Placeholder 3"/>
          <p:cNvSpPr>
            <a:spLocks noGrp="1"/>
          </p:cNvSpPr>
          <p:nvPr>
            <p:ph type="sldNum" sz="quarter" idx="5"/>
          </p:nvPr>
        </p:nvSpPr>
        <p:spPr/>
        <p:txBody>
          <a:bodyPr/>
          <a:lstStyle/>
          <a:p>
            <a:fld id="{79A6FEEF-7BE5-4E78-9BDA-5DD073F30415}" type="slidenum">
              <a:rPr lang="en-US" smtClean="0"/>
              <a:t>55</a:t>
            </a:fld>
            <a:endParaRPr lang="en-US"/>
          </a:p>
        </p:txBody>
      </p:sp>
    </p:spTree>
    <p:extLst>
      <p:ext uri="{BB962C8B-B14F-4D97-AF65-F5344CB8AC3E}">
        <p14:creationId xmlns:p14="http://schemas.microsoft.com/office/powerpoint/2010/main" val="34782389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defRPr/>
            </a:pPr>
            <a:r>
              <a:rPr lang="en-US" dirty="0"/>
              <a:t>So this is a most important point: Truplexes are expressions of our True Divine Nature. They are aspects of our Higher Self, characteristic of the Authentic Self. They are actualizations of our true nature coming into our evolving Person and personality. Psyplexes, on the other hand, have no foundation in Reality. They are created from experience and will (in time) be dissipated by the Light of the Spirit. Shadows disappear in the Light.</a:t>
            </a:r>
          </a:p>
          <a:p>
            <a:endParaRPr lang="en-US" dirty="0"/>
          </a:p>
        </p:txBody>
      </p:sp>
      <p:sp>
        <p:nvSpPr>
          <p:cNvPr id="4" name="Slide Number Placeholder 3"/>
          <p:cNvSpPr>
            <a:spLocks noGrp="1"/>
          </p:cNvSpPr>
          <p:nvPr>
            <p:ph type="sldNum" sz="quarter" idx="5"/>
          </p:nvPr>
        </p:nvSpPr>
        <p:spPr/>
        <p:txBody>
          <a:bodyPr/>
          <a:lstStyle/>
          <a:p>
            <a:fld id="{79A6FEEF-7BE5-4E78-9BDA-5DD073F30415}" type="slidenum">
              <a:rPr lang="en-US" smtClean="0"/>
              <a:t>56</a:t>
            </a:fld>
            <a:endParaRPr lang="en-US"/>
          </a:p>
        </p:txBody>
      </p:sp>
    </p:spTree>
    <p:extLst>
      <p:ext uri="{BB962C8B-B14F-4D97-AF65-F5344CB8AC3E}">
        <p14:creationId xmlns:p14="http://schemas.microsoft.com/office/powerpoint/2010/main" val="22412299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57</a:t>
            </a:fld>
            <a:endParaRPr lang="en-US"/>
          </a:p>
        </p:txBody>
      </p:sp>
    </p:spTree>
    <p:extLst>
      <p:ext uri="{BB962C8B-B14F-4D97-AF65-F5344CB8AC3E}">
        <p14:creationId xmlns:p14="http://schemas.microsoft.com/office/powerpoint/2010/main" val="33308091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58</a:t>
            </a:fld>
            <a:endParaRPr lang="en-US"/>
          </a:p>
        </p:txBody>
      </p:sp>
    </p:spTree>
    <p:extLst>
      <p:ext uri="{BB962C8B-B14F-4D97-AF65-F5344CB8AC3E}">
        <p14:creationId xmlns:p14="http://schemas.microsoft.com/office/powerpoint/2010/main" val="41923201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59</a:t>
            </a:fld>
            <a:endParaRPr lang="en-US"/>
          </a:p>
        </p:txBody>
      </p:sp>
    </p:spTree>
    <p:extLst>
      <p:ext uri="{BB962C8B-B14F-4D97-AF65-F5344CB8AC3E}">
        <p14:creationId xmlns:p14="http://schemas.microsoft.com/office/powerpoint/2010/main" val="2921439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Sharing our Life Experiences creates a synergy of Revelations and Miracles  </a:t>
            </a:r>
          </a:p>
          <a:p>
            <a:endParaRPr lang="en-US" dirty="0"/>
          </a:p>
          <a:p>
            <a:pPr>
              <a:spcBef>
                <a:spcPts val="1187"/>
              </a:spcBef>
              <a:spcAft>
                <a:spcPts val="1187"/>
              </a:spcAft>
            </a:pPr>
            <a:r>
              <a:rPr lang="en-US" sz="1800" dirty="0">
                <a:solidFill>
                  <a:srgbClr val="000000"/>
                </a:solidFill>
                <a:latin typeface="Arial" panose="020B0604020202020204" pitchFamily="34" charset="0"/>
              </a:rPr>
              <a:t>[2nd reflection .. In Presence we “know” everything., Going further, in shared contemplation, we find new expressions that flow from the abstract to the particular. This allows the mind to connect with the Soul’s experience and actualize the “knowing” into Wisdom. We gain access to this wisdom in our “Person” , expanding consciousness by integrating (spiritual integration) the Spiritual into the Personal Life.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79A6FEEF-7BE5-4E78-9BDA-5DD073F30415}" type="slidenum">
              <a:rPr lang="en-US" smtClean="0"/>
              <a:t>6</a:t>
            </a:fld>
            <a:endParaRPr lang="en-US"/>
          </a:p>
        </p:txBody>
      </p:sp>
    </p:spTree>
    <p:extLst>
      <p:ext uri="{BB962C8B-B14F-4D97-AF65-F5344CB8AC3E}">
        <p14:creationId xmlns:p14="http://schemas.microsoft.com/office/powerpoint/2010/main" val="24482229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60</a:t>
            </a:fld>
            <a:endParaRPr lang="en-US"/>
          </a:p>
        </p:txBody>
      </p:sp>
    </p:spTree>
    <p:extLst>
      <p:ext uri="{BB962C8B-B14F-4D97-AF65-F5344CB8AC3E}">
        <p14:creationId xmlns:p14="http://schemas.microsoft.com/office/powerpoint/2010/main" val="39122313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61</a:t>
            </a:fld>
            <a:endParaRPr lang="en-US"/>
          </a:p>
        </p:txBody>
      </p:sp>
    </p:spTree>
    <p:extLst>
      <p:ext uri="{BB962C8B-B14F-4D97-AF65-F5344CB8AC3E}">
        <p14:creationId xmlns:p14="http://schemas.microsoft.com/office/powerpoint/2010/main" val="16227684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62</a:t>
            </a:fld>
            <a:endParaRPr lang="en-US"/>
          </a:p>
        </p:txBody>
      </p:sp>
    </p:spTree>
    <p:extLst>
      <p:ext uri="{BB962C8B-B14F-4D97-AF65-F5344CB8AC3E}">
        <p14:creationId xmlns:p14="http://schemas.microsoft.com/office/powerpoint/2010/main" val="23097749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our path opens us to Joy (Bliss) harmony with our True nature, our True Purpose and the Meaning of Life. Love and Joy and Compassion and Creativity are elements of our Divine Nature.</a:t>
            </a:r>
          </a:p>
        </p:txBody>
      </p:sp>
      <p:sp>
        <p:nvSpPr>
          <p:cNvPr id="4" name="Slide Number Placeholder 3"/>
          <p:cNvSpPr>
            <a:spLocks noGrp="1"/>
          </p:cNvSpPr>
          <p:nvPr>
            <p:ph type="sldNum" sz="quarter" idx="5"/>
          </p:nvPr>
        </p:nvSpPr>
        <p:spPr/>
        <p:txBody>
          <a:bodyPr/>
          <a:lstStyle/>
          <a:p>
            <a:fld id="{79A6FEEF-7BE5-4E78-9BDA-5DD073F30415}" type="slidenum">
              <a:rPr lang="en-US" smtClean="0"/>
              <a:t>63</a:t>
            </a:fld>
            <a:endParaRPr lang="en-US"/>
          </a:p>
        </p:txBody>
      </p:sp>
    </p:spTree>
    <p:extLst>
      <p:ext uri="{BB962C8B-B14F-4D97-AF65-F5344CB8AC3E}">
        <p14:creationId xmlns:p14="http://schemas.microsoft.com/office/powerpoint/2010/main" val="7331187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64</a:t>
            </a:fld>
            <a:endParaRPr lang="en-US"/>
          </a:p>
        </p:txBody>
      </p:sp>
    </p:spTree>
    <p:extLst>
      <p:ext uri="{BB962C8B-B14F-4D97-AF65-F5344CB8AC3E}">
        <p14:creationId xmlns:p14="http://schemas.microsoft.com/office/powerpoint/2010/main" val="39679915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nature of the Soul, we find the Higher Self is the direct reflection of the Divine Spark and it has a purpose and direction for our life based on the Divine Plan and the values we develop and the Intention that that shapes within our Soul. </a:t>
            </a:r>
          </a:p>
        </p:txBody>
      </p:sp>
      <p:sp>
        <p:nvSpPr>
          <p:cNvPr id="4" name="Slide Number Placeholder 3"/>
          <p:cNvSpPr>
            <a:spLocks noGrp="1"/>
          </p:cNvSpPr>
          <p:nvPr>
            <p:ph type="sldNum" sz="quarter" idx="5"/>
          </p:nvPr>
        </p:nvSpPr>
        <p:spPr/>
        <p:txBody>
          <a:bodyPr/>
          <a:lstStyle/>
          <a:p>
            <a:fld id="{79A6FEEF-7BE5-4E78-9BDA-5DD073F30415}" type="slidenum">
              <a:rPr lang="en-US" smtClean="0"/>
              <a:t>65</a:t>
            </a:fld>
            <a:endParaRPr lang="en-US"/>
          </a:p>
        </p:txBody>
      </p:sp>
    </p:spTree>
    <p:extLst>
      <p:ext uri="{BB962C8B-B14F-4D97-AF65-F5344CB8AC3E}">
        <p14:creationId xmlns:p14="http://schemas.microsoft.com/office/powerpoint/2010/main" val="3259438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66</a:t>
            </a:fld>
            <a:endParaRPr lang="en-US"/>
          </a:p>
        </p:txBody>
      </p:sp>
    </p:spTree>
    <p:extLst>
      <p:ext uri="{BB962C8B-B14F-4D97-AF65-F5344CB8AC3E}">
        <p14:creationId xmlns:p14="http://schemas.microsoft.com/office/powerpoint/2010/main" val="10856642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67</a:t>
            </a:fld>
            <a:endParaRPr lang="en-US"/>
          </a:p>
        </p:txBody>
      </p:sp>
    </p:spTree>
    <p:extLst>
      <p:ext uri="{BB962C8B-B14F-4D97-AF65-F5344CB8AC3E}">
        <p14:creationId xmlns:p14="http://schemas.microsoft.com/office/powerpoint/2010/main" val="30980422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deepest innermost feeling of Identity is actual more related to Our Being (than our egoic – mind)   I AM is the essence , the Radiance, the Consciousness of Being. </a:t>
            </a:r>
          </a:p>
        </p:txBody>
      </p:sp>
      <p:sp>
        <p:nvSpPr>
          <p:cNvPr id="4" name="Slide Number Placeholder 3"/>
          <p:cNvSpPr>
            <a:spLocks noGrp="1"/>
          </p:cNvSpPr>
          <p:nvPr>
            <p:ph type="sldNum" sz="quarter" idx="5"/>
          </p:nvPr>
        </p:nvSpPr>
        <p:spPr/>
        <p:txBody>
          <a:bodyPr/>
          <a:lstStyle/>
          <a:p>
            <a:fld id="{79A6FEEF-7BE5-4E78-9BDA-5DD073F30415}" type="slidenum">
              <a:rPr lang="en-US" smtClean="0"/>
              <a:t>68</a:t>
            </a:fld>
            <a:endParaRPr lang="en-US"/>
          </a:p>
        </p:txBody>
      </p:sp>
    </p:spTree>
    <p:extLst>
      <p:ext uri="{BB962C8B-B14F-4D97-AF65-F5344CB8AC3E}">
        <p14:creationId xmlns:p14="http://schemas.microsoft.com/office/powerpoint/2010/main" val="16038973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69</a:t>
            </a:fld>
            <a:endParaRPr lang="en-US"/>
          </a:p>
        </p:txBody>
      </p:sp>
    </p:spTree>
    <p:extLst>
      <p:ext uri="{BB962C8B-B14F-4D97-AF65-F5344CB8AC3E}">
        <p14:creationId xmlns:p14="http://schemas.microsoft.com/office/powerpoint/2010/main" val="116086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Western Approach to finding the meaning of life.</a:t>
            </a:r>
          </a:p>
        </p:txBody>
      </p:sp>
      <p:sp>
        <p:nvSpPr>
          <p:cNvPr id="4" name="Slide Number Placeholder 3"/>
          <p:cNvSpPr>
            <a:spLocks noGrp="1"/>
          </p:cNvSpPr>
          <p:nvPr>
            <p:ph type="sldNum" sz="quarter" idx="5"/>
          </p:nvPr>
        </p:nvSpPr>
        <p:spPr/>
        <p:txBody>
          <a:bodyPr/>
          <a:lstStyle/>
          <a:p>
            <a:fld id="{79A6FEEF-7BE5-4E78-9BDA-5DD073F30415}" type="slidenum">
              <a:rPr lang="en-US" smtClean="0"/>
              <a:t>7</a:t>
            </a:fld>
            <a:endParaRPr lang="en-US"/>
          </a:p>
        </p:txBody>
      </p:sp>
    </p:spTree>
    <p:extLst>
      <p:ext uri="{BB962C8B-B14F-4D97-AF65-F5344CB8AC3E}">
        <p14:creationId xmlns:p14="http://schemas.microsoft.com/office/powerpoint/2010/main" val="8854545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70</a:t>
            </a:fld>
            <a:endParaRPr lang="en-US"/>
          </a:p>
        </p:txBody>
      </p:sp>
    </p:spTree>
    <p:extLst>
      <p:ext uri="{BB962C8B-B14F-4D97-AF65-F5344CB8AC3E}">
        <p14:creationId xmlns:p14="http://schemas.microsoft.com/office/powerpoint/2010/main" val="36915525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71</a:t>
            </a:fld>
            <a:endParaRPr lang="en-US"/>
          </a:p>
        </p:txBody>
      </p:sp>
    </p:spTree>
    <p:extLst>
      <p:ext uri="{BB962C8B-B14F-4D97-AF65-F5344CB8AC3E}">
        <p14:creationId xmlns:p14="http://schemas.microsoft.com/office/powerpoint/2010/main" val="30621695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72</a:t>
            </a:fld>
            <a:endParaRPr lang="en-US"/>
          </a:p>
        </p:txBody>
      </p:sp>
    </p:spTree>
    <p:extLst>
      <p:ext uri="{BB962C8B-B14F-4D97-AF65-F5344CB8AC3E}">
        <p14:creationId xmlns:p14="http://schemas.microsoft.com/office/powerpoint/2010/main" val="26258429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Cosmological hologram – contains </a:t>
            </a:r>
            <a:r>
              <a:rPr lang="en-US"/>
              <a:t>all knowledge </a:t>
            </a:r>
            <a:endParaRPr lang="en-US" dirty="0"/>
          </a:p>
        </p:txBody>
      </p:sp>
      <p:sp>
        <p:nvSpPr>
          <p:cNvPr id="4" name="Slide Number Placeholder 3"/>
          <p:cNvSpPr>
            <a:spLocks noGrp="1"/>
          </p:cNvSpPr>
          <p:nvPr>
            <p:ph type="sldNum" sz="quarter" idx="5"/>
          </p:nvPr>
        </p:nvSpPr>
        <p:spPr/>
        <p:txBody>
          <a:bodyPr/>
          <a:lstStyle/>
          <a:p>
            <a:fld id="{79A6FEEF-7BE5-4E78-9BDA-5DD073F30415}" type="slidenum">
              <a:rPr lang="en-US" smtClean="0"/>
              <a:t>73</a:t>
            </a:fld>
            <a:endParaRPr lang="en-US"/>
          </a:p>
        </p:txBody>
      </p:sp>
    </p:spTree>
    <p:extLst>
      <p:ext uri="{BB962C8B-B14F-4D97-AF65-F5344CB8AC3E}">
        <p14:creationId xmlns:p14="http://schemas.microsoft.com/office/powerpoint/2010/main" val="139403715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74</a:t>
            </a:fld>
            <a:endParaRPr lang="en-US"/>
          </a:p>
        </p:txBody>
      </p:sp>
    </p:spTree>
    <p:extLst>
      <p:ext uri="{BB962C8B-B14F-4D97-AF65-F5344CB8AC3E}">
        <p14:creationId xmlns:p14="http://schemas.microsoft.com/office/powerpoint/2010/main" val="41425599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75</a:t>
            </a:fld>
            <a:endParaRPr lang="en-US"/>
          </a:p>
        </p:txBody>
      </p:sp>
    </p:spTree>
    <p:extLst>
      <p:ext uri="{BB962C8B-B14F-4D97-AF65-F5344CB8AC3E}">
        <p14:creationId xmlns:p14="http://schemas.microsoft.com/office/powerpoint/2010/main" val="4007098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76</a:t>
            </a:fld>
            <a:endParaRPr lang="en-US"/>
          </a:p>
        </p:txBody>
      </p:sp>
    </p:spTree>
    <p:extLst>
      <p:ext uri="{BB962C8B-B14F-4D97-AF65-F5344CB8AC3E}">
        <p14:creationId xmlns:p14="http://schemas.microsoft.com/office/powerpoint/2010/main" val="5990843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77</a:t>
            </a:fld>
            <a:endParaRPr lang="en-US"/>
          </a:p>
        </p:txBody>
      </p:sp>
    </p:spTree>
    <p:extLst>
      <p:ext uri="{BB962C8B-B14F-4D97-AF65-F5344CB8AC3E}">
        <p14:creationId xmlns:p14="http://schemas.microsoft.com/office/powerpoint/2010/main" val="5072091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78</a:t>
            </a:fld>
            <a:endParaRPr lang="en-US"/>
          </a:p>
        </p:txBody>
      </p:sp>
    </p:spTree>
    <p:extLst>
      <p:ext uri="{BB962C8B-B14F-4D97-AF65-F5344CB8AC3E}">
        <p14:creationId xmlns:p14="http://schemas.microsoft.com/office/powerpoint/2010/main" val="9058578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79</a:t>
            </a:fld>
            <a:endParaRPr lang="en-US"/>
          </a:p>
        </p:txBody>
      </p:sp>
    </p:spTree>
    <p:extLst>
      <p:ext uri="{BB962C8B-B14F-4D97-AF65-F5344CB8AC3E}">
        <p14:creationId xmlns:p14="http://schemas.microsoft.com/office/powerpoint/2010/main" val="3355653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Eastern and Mystic Way </a:t>
            </a:r>
          </a:p>
        </p:txBody>
      </p:sp>
      <p:sp>
        <p:nvSpPr>
          <p:cNvPr id="4" name="Slide Number Placeholder 3"/>
          <p:cNvSpPr>
            <a:spLocks noGrp="1"/>
          </p:cNvSpPr>
          <p:nvPr>
            <p:ph type="sldNum" sz="quarter" idx="5"/>
          </p:nvPr>
        </p:nvSpPr>
        <p:spPr/>
        <p:txBody>
          <a:bodyPr/>
          <a:lstStyle/>
          <a:p>
            <a:fld id="{79A6FEEF-7BE5-4E78-9BDA-5DD073F30415}" type="slidenum">
              <a:rPr lang="en-US" smtClean="0"/>
              <a:t>8</a:t>
            </a:fld>
            <a:endParaRPr lang="en-US"/>
          </a:p>
        </p:txBody>
      </p:sp>
    </p:spTree>
    <p:extLst>
      <p:ext uri="{BB962C8B-B14F-4D97-AF65-F5344CB8AC3E}">
        <p14:creationId xmlns:p14="http://schemas.microsoft.com/office/powerpoint/2010/main" val="140008756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80</a:t>
            </a:fld>
            <a:endParaRPr lang="en-US"/>
          </a:p>
        </p:txBody>
      </p:sp>
    </p:spTree>
    <p:extLst>
      <p:ext uri="{BB962C8B-B14F-4D97-AF65-F5344CB8AC3E}">
        <p14:creationId xmlns:p14="http://schemas.microsoft.com/office/powerpoint/2010/main" val="13643648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81</a:t>
            </a:fld>
            <a:endParaRPr lang="en-US"/>
          </a:p>
        </p:txBody>
      </p:sp>
    </p:spTree>
    <p:extLst>
      <p:ext uri="{BB962C8B-B14F-4D97-AF65-F5344CB8AC3E}">
        <p14:creationId xmlns:p14="http://schemas.microsoft.com/office/powerpoint/2010/main" val="6590713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82</a:t>
            </a:fld>
            <a:endParaRPr lang="en-US"/>
          </a:p>
        </p:txBody>
      </p:sp>
    </p:spTree>
    <p:extLst>
      <p:ext uri="{BB962C8B-B14F-4D97-AF65-F5344CB8AC3E}">
        <p14:creationId xmlns:p14="http://schemas.microsoft.com/office/powerpoint/2010/main" val="19429954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83</a:t>
            </a:fld>
            <a:endParaRPr lang="en-US"/>
          </a:p>
        </p:txBody>
      </p:sp>
    </p:spTree>
    <p:extLst>
      <p:ext uri="{BB962C8B-B14F-4D97-AF65-F5344CB8AC3E}">
        <p14:creationId xmlns:p14="http://schemas.microsoft.com/office/powerpoint/2010/main" val="24186774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84</a:t>
            </a:fld>
            <a:endParaRPr lang="en-US"/>
          </a:p>
        </p:txBody>
      </p:sp>
    </p:spTree>
    <p:extLst>
      <p:ext uri="{BB962C8B-B14F-4D97-AF65-F5344CB8AC3E}">
        <p14:creationId xmlns:p14="http://schemas.microsoft.com/office/powerpoint/2010/main" val="36388881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85</a:t>
            </a:fld>
            <a:endParaRPr lang="en-US"/>
          </a:p>
        </p:txBody>
      </p:sp>
    </p:spTree>
    <p:extLst>
      <p:ext uri="{BB962C8B-B14F-4D97-AF65-F5344CB8AC3E}">
        <p14:creationId xmlns:p14="http://schemas.microsoft.com/office/powerpoint/2010/main" val="201979707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86</a:t>
            </a:fld>
            <a:endParaRPr lang="en-US"/>
          </a:p>
        </p:txBody>
      </p:sp>
    </p:spTree>
    <p:extLst>
      <p:ext uri="{BB962C8B-B14F-4D97-AF65-F5344CB8AC3E}">
        <p14:creationId xmlns:p14="http://schemas.microsoft.com/office/powerpoint/2010/main" val="19859809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87</a:t>
            </a:fld>
            <a:endParaRPr lang="en-US"/>
          </a:p>
        </p:txBody>
      </p:sp>
    </p:spTree>
    <p:extLst>
      <p:ext uri="{BB962C8B-B14F-4D97-AF65-F5344CB8AC3E}">
        <p14:creationId xmlns:p14="http://schemas.microsoft.com/office/powerpoint/2010/main" val="22941021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88</a:t>
            </a:fld>
            <a:endParaRPr lang="en-US"/>
          </a:p>
        </p:txBody>
      </p:sp>
    </p:spTree>
    <p:extLst>
      <p:ext uri="{BB962C8B-B14F-4D97-AF65-F5344CB8AC3E}">
        <p14:creationId xmlns:p14="http://schemas.microsoft.com/office/powerpoint/2010/main" val="359072680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89</a:t>
            </a:fld>
            <a:endParaRPr lang="en-US"/>
          </a:p>
        </p:txBody>
      </p:sp>
    </p:spTree>
    <p:extLst>
      <p:ext uri="{BB962C8B-B14F-4D97-AF65-F5344CB8AC3E}">
        <p14:creationId xmlns:p14="http://schemas.microsoft.com/office/powerpoint/2010/main" val="3501130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Essemce</a:t>
            </a:r>
            <a:r>
              <a:rPr lang="en-US" dirty="0"/>
              <a:t>. We are of the same essence as the Divine; Being, Consciousness and Bliss.   In the East it is Sat-Chit-Ananda. </a:t>
            </a:r>
          </a:p>
        </p:txBody>
      </p:sp>
      <p:sp>
        <p:nvSpPr>
          <p:cNvPr id="4" name="Slide Number Placeholder 3"/>
          <p:cNvSpPr>
            <a:spLocks noGrp="1"/>
          </p:cNvSpPr>
          <p:nvPr>
            <p:ph type="sldNum" sz="quarter" idx="5"/>
          </p:nvPr>
        </p:nvSpPr>
        <p:spPr/>
        <p:txBody>
          <a:bodyPr/>
          <a:lstStyle/>
          <a:p>
            <a:fld id="{79A6FEEF-7BE5-4E78-9BDA-5DD073F30415}" type="slidenum">
              <a:rPr lang="en-US" smtClean="0"/>
              <a:t>9</a:t>
            </a:fld>
            <a:endParaRPr lang="en-US"/>
          </a:p>
        </p:txBody>
      </p:sp>
    </p:spTree>
    <p:extLst>
      <p:ext uri="{BB962C8B-B14F-4D97-AF65-F5344CB8AC3E}">
        <p14:creationId xmlns:p14="http://schemas.microsoft.com/office/powerpoint/2010/main" val="134131405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90</a:t>
            </a:fld>
            <a:endParaRPr lang="en-US"/>
          </a:p>
        </p:txBody>
      </p:sp>
    </p:spTree>
    <p:extLst>
      <p:ext uri="{BB962C8B-B14F-4D97-AF65-F5344CB8AC3E}">
        <p14:creationId xmlns:p14="http://schemas.microsoft.com/office/powerpoint/2010/main" val="423722507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91</a:t>
            </a:fld>
            <a:endParaRPr lang="en-US"/>
          </a:p>
        </p:txBody>
      </p:sp>
    </p:spTree>
    <p:extLst>
      <p:ext uri="{BB962C8B-B14F-4D97-AF65-F5344CB8AC3E}">
        <p14:creationId xmlns:p14="http://schemas.microsoft.com/office/powerpoint/2010/main" val="960683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92</a:t>
            </a:fld>
            <a:endParaRPr lang="en-US"/>
          </a:p>
        </p:txBody>
      </p:sp>
    </p:spTree>
    <p:extLst>
      <p:ext uri="{BB962C8B-B14F-4D97-AF65-F5344CB8AC3E}">
        <p14:creationId xmlns:p14="http://schemas.microsoft.com/office/powerpoint/2010/main" val="40598634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93</a:t>
            </a:fld>
            <a:endParaRPr lang="en-US"/>
          </a:p>
        </p:txBody>
      </p:sp>
    </p:spTree>
    <p:extLst>
      <p:ext uri="{BB962C8B-B14F-4D97-AF65-F5344CB8AC3E}">
        <p14:creationId xmlns:p14="http://schemas.microsoft.com/office/powerpoint/2010/main" val="319559583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94</a:t>
            </a:fld>
            <a:endParaRPr lang="en-US"/>
          </a:p>
        </p:txBody>
      </p:sp>
    </p:spTree>
    <p:extLst>
      <p:ext uri="{BB962C8B-B14F-4D97-AF65-F5344CB8AC3E}">
        <p14:creationId xmlns:p14="http://schemas.microsoft.com/office/powerpoint/2010/main" val="10319898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95</a:t>
            </a:fld>
            <a:endParaRPr lang="en-US"/>
          </a:p>
        </p:txBody>
      </p:sp>
    </p:spTree>
    <p:extLst>
      <p:ext uri="{BB962C8B-B14F-4D97-AF65-F5344CB8AC3E}">
        <p14:creationId xmlns:p14="http://schemas.microsoft.com/office/powerpoint/2010/main" val="395379460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96</a:t>
            </a:fld>
            <a:endParaRPr lang="en-US"/>
          </a:p>
        </p:txBody>
      </p:sp>
    </p:spTree>
    <p:extLst>
      <p:ext uri="{BB962C8B-B14F-4D97-AF65-F5344CB8AC3E}">
        <p14:creationId xmlns:p14="http://schemas.microsoft.com/office/powerpoint/2010/main" val="269012055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97</a:t>
            </a:fld>
            <a:endParaRPr lang="en-US"/>
          </a:p>
        </p:txBody>
      </p:sp>
    </p:spTree>
    <p:extLst>
      <p:ext uri="{BB962C8B-B14F-4D97-AF65-F5344CB8AC3E}">
        <p14:creationId xmlns:p14="http://schemas.microsoft.com/office/powerpoint/2010/main" val="241893517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98</a:t>
            </a:fld>
            <a:endParaRPr lang="en-US"/>
          </a:p>
        </p:txBody>
      </p:sp>
    </p:spTree>
    <p:extLst>
      <p:ext uri="{BB962C8B-B14F-4D97-AF65-F5344CB8AC3E}">
        <p14:creationId xmlns:p14="http://schemas.microsoft.com/office/powerpoint/2010/main" val="350286471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6FEEF-7BE5-4E78-9BDA-5DD073F30415}" type="slidenum">
              <a:rPr lang="en-US" smtClean="0"/>
              <a:t>99</a:t>
            </a:fld>
            <a:endParaRPr lang="en-US"/>
          </a:p>
        </p:txBody>
      </p:sp>
    </p:spTree>
    <p:extLst>
      <p:ext uri="{BB962C8B-B14F-4D97-AF65-F5344CB8AC3E}">
        <p14:creationId xmlns:p14="http://schemas.microsoft.com/office/powerpoint/2010/main" val="2530939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95EA6-1288-412E-A597-0DAE965A36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2C07B6-BE8D-4DFE-915D-9B508043B3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0166A5-DB79-411D-8ACA-5335E53BA8C5}"/>
              </a:ext>
            </a:extLst>
          </p:cNvPr>
          <p:cNvSpPr>
            <a:spLocks noGrp="1"/>
          </p:cNvSpPr>
          <p:nvPr>
            <p:ph type="dt" sz="half" idx="10"/>
          </p:nvPr>
        </p:nvSpPr>
        <p:spPr/>
        <p:txBody>
          <a:bodyPr/>
          <a:lstStyle/>
          <a:p>
            <a:fld id="{92A48F27-4247-4DB1-A032-002423C21705}" type="datetimeFigureOut">
              <a:rPr lang="en-US" smtClean="0"/>
              <a:t>3/13/2024</a:t>
            </a:fld>
            <a:endParaRPr lang="en-US"/>
          </a:p>
        </p:txBody>
      </p:sp>
      <p:sp>
        <p:nvSpPr>
          <p:cNvPr id="5" name="Footer Placeholder 4">
            <a:extLst>
              <a:ext uri="{FF2B5EF4-FFF2-40B4-BE49-F238E27FC236}">
                <a16:creationId xmlns:a16="http://schemas.microsoft.com/office/drawing/2014/main" id="{D84E3A6A-EC21-461A-B532-C83DCBDCB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B5E062-6AEF-4C7E-9F5F-FAC1A8EC70AE}"/>
              </a:ext>
            </a:extLst>
          </p:cNvPr>
          <p:cNvSpPr>
            <a:spLocks noGrp="1"/>
          </p:cNvSpPr>
          <p:nvPr>
            <p:ph type="sldNum" sz="quarter" idx="12"/>
          </p:nvPr>
        </p:nvSpPr>
        <p:spPr/>
        <p:txBody>
          <a:bodyPr/>
          <a:lstStyle/>
          <a:p>
            <a:fld id="{C0A2AB2E-02D6-47C1-A1F4-5B9ACAB8C118}" type="slidenum">
              <a:rPr lang="en-US" smtClean="0"/>
              <a:t>‹#›</a:t>
            </a:fld>
            <a:endParaRPr lang="en-US"/>
          </a:p>
        </p:txBody>
      </p:sp>
    </p:spTree>
    <p:extLst>
      <p:ext uri="{BB962C8B-B14F-4D97-AF65-F5344CB8AC3E}">
        <p14:creationId xmlns:p14="http://schemas.microsoft.com/office/powerpoint/2010/main" val="4104763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7DC89-A42D-4825-B33E-B0647AD8F6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36F280-EDF0-4905-AA40-4FB065F723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DF189-2BDB-4498-B784-6C51E50F942F}"/>
              </a:ext>
            </a:extLst>
          </p:cNvPr>
          <p:cNvSpPr>
            <a:spLocks noGrp="1"/>
          </p:cNvSpPr>
          <p:nvPr>
            <p:ph type="dt" sz="half" idx="10"/>
          </p:nvPr>
        </p:nvSpPr>
        <p:spPr/>
        <p:txBody>
          <a:bodyPr/>
          <a:lstStyle/>
          <a:p>
            <a:fld id="{92A48F27-4247-4DB1-A032-002423C21705}" type="datetimeFigureOut">
              <a:rPr lang="en-US" smtClean="0"/>
              <a:t>3/13/2024</a:t>
            </a:fld>
            <a:endParaRPr lang="en-US"/>
          </a:p>
        </p:txBody>
      </p:sp>
      <p:sp>
        <p:nvSpPr>
          <p:cNvPr id="5" name="Footer Placeholder 4">
            <a:extLst>
              <a:ext uri="{FF2B5EF4-FFF2-40B4-BE49-F238E27FC236}">
                <a16:creationId xmlns:a16="http://schemas.microsoft.com/office/drawing/2014/main" id="{712ABCDA-654F-498D-845F-F5AFACAF9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3BCD71-5D48-4E74-8A9D-80A5E4CB5A29}"/>
              </a:ext>
            </a:extLst>
          </p:cNvPr>
          <p:cNvSpPr>
            <a:spLocks noGrp="1"/>
          </p:cNvSpPr>
          <p:nvPr>
            <p:ph type="sldNum" sz="quarter" idx="12"/>
          </p:nvPr>
        </p:nvSpPr>
        <p:spPr/>
        <p:txBody>
          <a:bodyPr/>
          <a:lstStyle/>
          <a:p>
            <a:fld id="{C0A2AB2E-02D6-47C1-A1F4-5B9ACAB8C118}" type="slidenum">
              <a:rPr lang="en-US" smtClean="0"/>
              <a:t>‹#›</a:t>
            </a:fld>
            <a:endParaRPr lang="en-US"/>
          </a:p>
        </p:txBody>
      </p:sp>
    </p:spTree>
    <p:extLst>
      <p:ext uri="{BB962C8B-B14F-4D97-AF65-F5344CB8AC3E}">
        <p14:creationId xmlns:p14="http://schemas.microsoft.com/office/powerpoint/2010/main" val="2732252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69694E-35B4-4A50-A805-F881985E0B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18C7B5-89F1-4BD5-8300-7C0DCAAB65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D78295-2C23-448D-A1B9-2E6AD82B9991}"/>
              </a:ext>
            </a:extLst>
          </p:cNvPr>
          <p:cNvSpPr>
            <a:spLocks noGrp="1"/>
          </p:cNvSpPr>
          <p:nvPr>
            <p:ph type="dt" sz="half" idx="10"/>
          </p:nvPr>
        </p:nvSpPr>
        <p:spPr/>
        <p:txBody>
          <a:bodyPr/>
          <a:lstStyle/>
          <a:p>
            <a:fld id="{92A48F27-4247-4DB1-A032-002423C21705}" type="datetimeFigureOut">
              <a:rPr lang="en-US" smtClean="0"/>
              <a:t>3/13/2024</a:t>
            </a:fld>
            <a:endParaRPr lang="en-US"/>
          </a:p>
        </p:txBody>
      </p:sp>
      <p:sp>
        <p:nvSpPr>
          <p:cNvPr id="5" name="Footer Placeholder 4">
            <a:extLst>
              <a:ext uri="{FF2B5EF4-FFF2-40B4-BE49-F238E27FC236}">
                <a16:creationId xmlns:a16="http://schemas.microsoft.com/office/drawing/2014/main" id="{8B5932D9-CF01-4C4A-A1C2-5C1BD2E16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B219EA-F5E6-4B15-97E7-D0F1654FC3CE}"/>
              </a:ext>
            </a:extLst>
          </p:cNvPr>
          <p:cNvSpPr>
            <a:spLocks noGrp="1"/>
          </p:cNvSpPr>
          <p:nvPr>
            <p:ph type="sldNum" sz="quarter" idx="12"/>
          </p:nvPr>
        </p:nvSpPr>
        <p:spPr/>
        <p:txBody>
          <a:bodyPr/>
          <a:lstStyle/>
          <a:p>
            <a:fld id="{C0A2AB2E-02D6-47C1-A1F4-5B9ACAB8C118}" type="slidenum">
              <a:rPr lang="en-US" smtClean="0"/>
              <a:t>‹#›</a:t>
            </a:fld>
            <a:endParaRPr lang="en-US"/>
          </a:p>
        </p:txBody>
      </p:sp>
    </p:spTree>
    <p:extLst>
      <p:ext uri="{BB962C8B-B14F-4D97-AF65-F5344CB8AC3E}">
        <p14:creationId xmlns:p14="http://schemas.microsoft.com/office/powerpoint/2010/main" val="1628843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805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2 Slid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98448" y="594360"/>
            <a:ext cx="6272784" cy="2843784"/>
          </a:xfrm>
        </p:spPr>
        <p:txBody>
          <a:bodyPr anchor="b"/>
          <a:lstStyle>
            <a:lvl1pPr algn="l">
              <a:defRPr sz="5400" b="1" i="0" cap="all"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5641848" y="4700016"/>
            <a:ext cx="5093208" cy="1197864"/>
          </a:xfrm>
        </p:spPr>
        <p:txBody>
          <a:bodyPr>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8E825845-66DD-4B77-A729-CD97D156FE6C}"/>
              </a:ext>
            </a:extLst>
          </p:cNvPr>
          <p:cNvCxnSpPr>
            <a:cxnSpLocks/>
          </p:cNvCxnSpPr>
          <p:nvPr userDrawn="1"/>
        </p:nvCxnSpPr>
        <p:spPr>
          <a:xfrm>
            <a:off x="1301262"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spTree>
    <p:extLst>
      <p:ext uri="{BB962C8B-B14F-4D97-AF65-F5344CB8AC3E}">
        <p14:creationId xmlns:p14="http://schemas.microsoft.com/office/powerpoint/2010/main" val="2697597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anchor="ctr">
            <a:noAutofit/>
          </a:bodyPr>
          <a:lstStyle>
            <a:lvl1pPr algn="ctr">
              <a:buNone/>
              <a:defRPr sz="1600" b="1">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anchor="b"/>
          <a:lstStyle>
            <a:lvl1pPr algn="r">
              <a:defRPr sz="6000" b="1" cap="all" spc="400" baseline="0">
                <a:solidFill>
                  <a:schemeClr val="bg1"/>
                </a:solidFill>
              </a:defRPr>
            </a:lvl1pPr>
          </a:lstStyle>
          <a:p>
            <a:r>
              <a:rPr lang="en-US" dirty="0"/>
              <a:t>Title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a:lstStyle>
            <a:lvl1pPr>
              <a:defRPr>
                <a:solidFill>
                  <a:schemeClr val="bg1"/>
                </a:solidFill>
              </a:defRPr>
            </a:lvl1pPr>
          </a:lstStyle>
          <a:p>
            <a:endParaRPr lang="en-US" dirty="0"/>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dirty="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p:spPr>
        <p:txBody>
          <a:bodyPr/>
          <a:lstStyle>
            <a:lvl1pPr marL="0" indent="0" algn="r">
              <a:buNone/>
              <a:defRPr sz="1800">
                <a:solidFill>
                  <a:schemeClr val="bg1"/>
                </a:solidFill>
              </a:defRPr>
            </a:lvl1pPr>
          </a:lstStyle>
          <a:p>
            <a:pPr lvl="0"/>
            <a:r>
              <a:rPr lang="en-US"/>
              <a:t>Click to edit Master text styles</a:t>
            </a:r>
          </a:p>
        </p:txBody>
      </p:sp>
      <p:sp>
        <p:nvSpPr>
          <p:cNvPr id="11" name="Graphic 12">
            <a:extLst>
              <a:ext uri="{FF2B5EF4-FFF2-40B4-BE49-F238E27FC236}">
                <a16:creationId xmlns:a16="http://schemas.microsoft.com/office/drawing/2014/main" id="{EA1B6985-3E5A-40F4-9268-D4AB3BBF8C9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3" name="Graphic 13">
            <a:extLst>
              <a:ext uri="{FF2B5EF4-FFF2-40B4-BE49-F238E27FC236}">
                <a16:creationId xmlns:a16="http://schemas.microsoft.com/office/drawing/2014/main" id="{338BC906-9D03-4280-85E8-21A81BC21D73}"/>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7" name="Graphic 15">
            <a:extLst>
              <a:ext uri="{FF2B5EF4-FFF2-40B4-BE49-F238E27FC236}">
                <a16:creationId xmlns:a16="http://schemas.microsoft.com/office/drawing/2014/main" id="{C5C06D53-C9F6-47E8-BFE1-B8193A1AED8B}"/>
              </a:ext>
            </a:extLst>
          </p:cNvPr>
          <p:cNvSpPr/>
          <p:nvPr userDrawn="1"/>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Tree>
    <p:extLst>
      <p:ext uri="{BB962C8B-B14F-4D97-AF65-F5344CB8AC3E}">
        <p14:creationId xmlns:p14="http://schemas.microsoft.com/office/powerpoint/2010/main" val="3194705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anchor="b"/>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lvl1pPr>
              <a:defRPr>
                <a:solidFill>
                  <a:schemeClr val="accent2"/>
                </a:solidFill>
              </a:defRPr>
            </a:lvl1pPr>
          </a:lstStyle>
          <a:p>
            <a:endParaRPr lang="en-US" dirty="0"/>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7964424" y="621792"/>
            <a:ext cx="4114800" cy="365125"/>
          </a:xfrm>
        </p:spPr>
        <p:txBody>
          <a:bodyPr/>
          <a:lstStyle>
            <a:lvl1pPr>
              <a:defRPr baseline="0">
                <a:solidFill>
                  <a:schemeClr val="accent2"/>
                </a:solidFill>
              </a:defRPr>
            </a:lvl1pPr>
          </a:lstStyle>
          <a:p>
            <a:endParaRPr lang="en-US" dirty="0"/>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9" name="Straight Connector 8">
            <a:extLst>
              <a:ext uri="{FF2B5EF4-FFF2-40B4-BE49-F238E27FC236}">
                <a16:creationId xmlns:a16="http://schemas.microsoft.com/office/drawing/2014/main" id="{FA8B3D0E-ED3F-46FA-AE79-5FEFDE9168E3}"/>
              </a:ext>
            </a:extLst>
          </p:cNvPr>
          <p:cNvCxnSpPr>
            <a:cxnSpLocks/>
          </p:cNvCxnSpPr>
          <p:nvPr userDrawn="1"/>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c 10">
            <a:extLst>
              <a:ext uri="{FF2B5EF4-FFF2-40B4-BE49-F238E27FC236}">
                <a16:creationId xmlns:a16="http://schemas.microsoft.com/office/drawing/2014/main" id="{AAD06B87-D9B2-4F94-B734-A8F039A2033F}"/>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9" name="Graphic 11">
            <a:extLst>
              <a:ext uri="{FF2B5EF4-FFF2-40B4-BE49-F238E27FC236}">
                <a16:creationId xmlns:a16="http://schemas.microsoft.com/office/drawing/2014/main" id="{BB13A13C-36EA-4B13-9175-C5FE95B34D33}"/>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Tree>
    <p:extLst>
      <p:ext uri="{BB962C8B-B14F-4D97-AF65-F5344CB8AC3E}">
        <p14:creationId xmlns:p14="http://schemas.microsoft.com/office/powerpoint/2010/main" val="3672951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ection Header">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463040"/>
            <a:ext cx="9144000" cy="2340864"/>
          </a:xfrm>
        </p:spPr>
        <p:txBody>
          <a:bodyPr anchor="b">
            <a:normAutofit/>
          </a:bodyPr>
          <a:lstStyle>
            <a:lvl1pPr algn="ctr">
              <a:defRPr sz="6000" b="1" i="0" cap="all"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7048" y="3858768"/>
            <a:ext cx="9144000" cy="1325880"/>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Graphic 12">
            <a:extLst>
              <a:ext uri="{FF2B5EF4-FFF2-40B4-BE49-F238E27FC236}">
                <a16:creationId xmlns:a16="http://schemas.microsoft.com/office/drawing/2014/main" id="{8A41917E-4B97-447C-98AB-970D625F1DE6}"/>
              </a:ext>
            </a:extLst>
          </p:cNvPr>
          <p:cNvSpPr/>
          <p:nvPr userDrawn="1"/>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5" name="Graphic 13">
            <a:extLst>
              <a:ext uri="{FF2B5EF4-FFF2-40B4-BE49-F238E27FC236}">
                <a16:creationId xmlns:a16="http://schemas.microsoft.com/office/drawing/2014/main" id="{3B3FD238-4561-4AF8-A1F1-185B0CAFE2AC}"/>
              </a:ext>
            </a:extLst>
          </p:cNvPr>
          <p:cNvSpPr/>
          <p:nvPr userDrawn="1"/>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6" name="Graphic 15">
            <a:extLst>
              <a:ext uri="{FF2B5EF4-FFF2-40B4-BE49-F238E27FC236}">
                <a16:creationId xmlns:a16="http://schemas.microsoft.com/office/drawing/2014/main" id="{BAB9414C-AE69-4648-873E-9CE6B2DF8A71}"/>
              </a:ext>
            </a:extLst>
          </p:cNvPr>
          <p:cNvSpPr/>
          <p:nvPr userDrawn="1"/>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7" name="Graphic 22">
            <a:extLst>
              <a:ext uri="{FF2B5EF4-FFF2-40B4-BE49-F238E27FC236}">
                <a16:creationId xmlns:a16="http://schemas.microsoft.com/office/drawing/2014/main" id="{3BF75235-4E6E-4184-82A5-EE6FE7993BBC}"/>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dirty="0"/>
          </a:p>
        </p:txBody>
      </p:sp>
      <p:sp>
        <p:nvSpPr>
          <p:cNvPr id="11" name="Graphic 21">
            <a:extLst>
              <a:ext uri="{FF2B5EF4-FFF2-40B4-BE49-F238E27FC236}">
                <a16:creationId xmlns:a16="http://schemas.microsoft.com/office/drawing/2014/main" id="{E66FE37C-2F4B-42DA-BFF6-92DD00BDC49B}"/>
              </a:ext>
            </a:extLst>
          </p:cNvPr>
          <p:cNvSpPr/>
          <p:nvPr userDrawn="1"/>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endParaRPr lang="en-US" dirty="0"/>
          </a:p>
        </p:txBody>
      </p:sp>
      <p:sp>
        <p:nvSpPr>
          <p:cNvPr id="13" name="Graphic 23">
            <a:extLst>
              <a:ext uri="{FF2B5EF4-FFF2-40B4-BE49-F238E27FC236}">
                <a16:creationId xmlns:a16="http://schemas.microsoft.com/office/drawing/2014/main" id="{DDD38822-731A-48DA-A8A0-FBBAF7A6D65D}"/>
              </a:ext>
            </a:extLst>
          </p:cNvPr>
          <p:cNvSpPr/>
          <p:nvPr userDrawn="1"/>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dirty="0"/>
          </a:p>
        </p:txBody>
      </p:sp>
    </p:spTree>
    <p:extLst>
      <p:ext uri="{BB962C8B-B14F-4D97-AF65-F5344CB8AC3E}">
        <p14:creationId xmlns:p14="http://schemas.microsoft.com/office/powerpoint/2010/main" val="3714112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4412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3236976"/>
          </a:xfrm>
        </p:spPr>
        <p:txBody>
          <a:bodyPr anchor="b"/>
          <a:lstStyle>
            <a:lvl1pPr algn="l">
              <a:lnSpc>
                <a:spcPct val="110000"/>
              </a:lnSpc>
              <a:spcBef>
                <a:spcPts val="1000"/>
              </a:spcBef>
              <a:defRPr sz="3600" b="0" i="0" cap="none"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5" y="4498848"/>
            <a:ext cx="4434835" cy="510474"/>
          </a:xfrm>
        </p:spPr>
        <p:txBody>
          <a:bodyPr/>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endParaRPr lang="en-US" dirty="0"/>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anchor="ctr"/>
          <a:lstStyle>
            <a:lvl1pPr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140541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_Title and Content">
    <p:bg>
      <p:bgPr>
        <a:gradFill>
          <a:gsLst>
            <a:gs pos="100000">
              <a:schemeClr val="accent4"/>
            </a:gs>
            <a:gs pos="0">
              <a:schemeClr val="accent2"/>
            </a:gs>
          </a:gsLst>
          <a:lin ang="189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576072" y="365125"/>
            <a:ext cx="10771632" cy="1325563"/>
          </a:xfrm>
        </p:spPr>
        <p:txBody>
          <a:bodyPr/>
          <a:lstStyle>
            <a:lvl1pPr>
              <a:defRPr sz="5400" b="1" cap="all" baseline="0">
                <a:solidFill>
                  <a:schemeClr val="bg1"/>
                </a:solidFill>
              </a:defRPr>
            </a:lvl1pPr>
          </a:lstStyle>
          <a:p>
            <a:r>
              <a:rPr lang="en-US" dirty="0"/>
              <a:t>Title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576072" y="1825625"/>
            <a:ext cx="10771632"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a:xfrm>
            <a:off x="658368" y="6356350"/>
            <a:ext cx="2743200" cy="365125"/>
          </a:xfrm>
        </p:spPr>
        <p:txBody>
          <a:bodyPr/>
          <a:lstStyle>
            <a:lvl1pPr>
              <a:defRPr>
                <a:solidFill>
                  <a:schemeClr val="bg1"/>
                </a:solidFill>
              </a:defRPr>
            </a:lvl1pPr>
          </a:lstStyle>
          <a:p>
            <a:endParaRPr lang="en-US" dirty="0"/>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8503920" y="841248"/>
            <a:ext cx="3630168" cy="365125"/>
          </a:xfrm>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bg1"/>
                </a:solidFill>
              </a:defRPr>
            </a:lvl1pPr>
          </a:lstStyle>
          <a:p>
            <a:fld id="{D8DA9DAA-006C-4F4B-980E-E3DF019B24E2}" type="slidenum">
              <a:rPr lang="en-US" smtClean="0"/>
              <a:pPr/>
              <a:t>‹#›</a:t>
            </a:fld>
            <a:endParaRPr lang="en-US" dirty="0"/>
          </a:p>
        </p:txBody>
      </p:sp>
      <p:sp>
        <p:nvSpPr>
          <p:cNvPr id="9" name="Graphic 22">
            <a:extLst>
              <a:ext uri="{FF2B5EF4-FFF2-40B4-BE49-F238E27FC236}">
                <a16:creationId xmlns:a16="http://schemas.microsoft.com/office/drawing/2014/main" id="{4EADA2ED-8A8C-4D17-8798-F26BF3B4CE25}"/>
              </a:ext>
            </a:extLst>
          </p:cNvPr>
          <p:cNvSpPr/>
          <p:nvPr userDrawn="1"/>
        </p:nvSpPr>
        <p:spPr>
          <a:xfrm>
            <a:off x="11202264" y="344083"/>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dirty="0"/>
          </a:p>
        </p:txBody>
      </p:sp>
      <p:sp>
        <p:nvSpPr>
          <p:cNvPr id="11" name="Graphic 23">
            <a:extLst>
              <a:ext uri="{FF2B5EF4-FFF2-40B4-BE49-F238E27FC236}">
                <a16:creationId xmlns:a16="http://schemas.microsoft.com/office/drawing/2014/main" id="{54AB3A25-6605-4446-9E53-ACEECD25E27B}"/>
              </a:ext>
            </a:extLst>
          </p:cNvPr>
          <p:cNvSpPr/>
          <p:nvPr userDrawn="1"/>
        </p:nvSpPr>
        <p:spPr>
          <a:xfrm>
            <a:off x="11563141" y="59091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dirty="0"/>
          </a:p>
        </p:txBody>
      </p:sp>
    </p:spTree>
    <p:extLst>
      <p:ext uri="{BB962C8B-B14F-4D97-AF65-F5344CB8AC3E}">
        <p14:creationId xmlns:p14="http://schemas.microsoft.com/office/powerpoint/2010/main" val="1536278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D8B3B-83BE-4707-8262-0673D7846D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0BBA81-1A69-4435-AD86-8D13F7C93F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63173D-EB55-4443-B145-967F8DF5ACFA}"/>
              </a:ext>
            </a:extLst>
          </p:cNvPr>
          <p:cNvSpPr>
            <a:spLocks noGrp="1"/>
          </p:cNvSpPr>
          <p:nvPr>
            <p:ph type="dt" sz="half" idx="10"/>
          </p:nvPr>
        </p:nvSpPr>
        <p:spPr/>
        <p:txBody>
          <a:bodyPr/>
          <a:lstStyle/>
          <a:p>
            <a:fld id="{92A48F27-4247-4DB1-A032-002423C21705}" type="datetimeFigureOut">
              <a:rPr lang="en-US" smtClean="0"/>
              <a:t>3/13/2024</a:t>
            </a:fld>
            <a:endParaRPr lang="en-US"/>
          </a:p>
        </p:txBody>
      </p:sp>
      <p:sp>
        <p:nvSpPr>
          <p:cNvPr id="5" name="Footer Placeholder 4">
            <a:extLst>
              <a:ext uri="{FF2B5EF4-FFF2-40B4-BE49-F238E27FC236}">
                <a16:creationId xmlns:a16="http://schemas.microsoft.com/office/drawing/2014/main" id="{CC42B5AD-E1C2-41E9-A9BA-81DEDE1B8D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785A9A-0883-428A-8D01-D09ED31CC3D1}"/>
              </a:ext>
            </a:extLst>
          </p:cNvPr>
          <p:cNvSpPr>
            <a:spLocks noGrp="1"/>
          </p:cNvSpPr>
          <p:nvPr>
            <p:ph type="sldNum" sz="quarter" idx="12"/>
          </p:nvPr>
        </p:nvSpPr>
        <p:spPr/>
        <p:txBody>
          <a:bodyPr/>
          <a:lstStyle/>
          <a:p>
            <a:fld id="{C0A2AB2E-02D6-47C1-A1F4-5B9ACAB8C118}" type="slidenum">
              <a:rPr lang="en-US" smtClean="0"/>
              <a:t>‹#›</a:t>
            </a:fld>
            <a:endParaRPr lang="en-US"/>
          </a:p>
        </p:txBody>
      </p:sp>
    </p:spTree>
    <p:extLst>
      <p:ext uri="{BB962C8B-B14F-4D97-AF65-F5344CB8AC3E}">
        <p14:creationId xmlns:p14="http://schemas.microsoft.com/office/powerpoint/2010/main" val="8971331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1444752" y="1825625"/>
            <a:ext cx="4553712"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784848" y="1825625"/>
            <a:ext cx="4553712"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Graphic 15">
            <a:extLst>
              <a:ext uri="{FF2B5EF4-FFF2-40B4-BE49-F238E27FC236}">
                <a16:creationId xmlns:a16="http://schemas.microsoft.com/office/drawing/2014/main" id="{D8685329-C6A1-4CB4-8AAE-150D0341F6A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2" name="Graphic 16">
            <a:extLst>
              <a:ext uri="{FF2B5EF4-FFF2-40B4-BE49-F238E27FC236}">
                <a16:creationId xmlns:a16="http://schemas.microsoft.com/office/drawing/2014/main" id="{83CE1DAA-30A3-41AE-8AE1-A7EE5C48A6F3}"/>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4" name="Graphic 14">
            <a:extLst>
              <a:ext uri="{FF2B5EF4-FFF2-40B4-BE49-F238E27FC236}">
                <a16:creationId xmlns:a16="http://schemas.microsoft.com/office/drawing/2014/main" id="{065162DD-7ACB-4F9C-90DD-24C743035892}"/>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697457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45537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4553712"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784848" y="1681163"/>
            <a:ext cx="45537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784848" y="2505075"/>
            <a:ext cx="4553712"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4" name="Graphic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6" name="Graphic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2581809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4983480" y="1681163"/>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4983480" y="2505075"/>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4" name="Graphic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6" name="Graphic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5" name="Text Placeholder 4">
            <a:extLst>
              <a:ext uri="{FF2B5EF4-FFF2-40B4-BE49-F238E27FC236}">
                <a16:creationId xmlns:a16="http://schemas.microsoft.com/office/drawing/2014/main" id="{2D693B15-7265-4478-9579-62FCD5222D04}"/>
              </a:ext>
            </a:extLst>
          </p:cNvPr>
          <p:cNvSpPr>
            <a:spLocks noGrp="1"/>
          </p:cNvSpPr>
          <p:nvPr>
            <p:ph type="body" sz="quarter" idx="13"/>
          </p:nvPr>
        </p:nvSpPr>
        <p:spPr>
          <a:xfrm>
            <a:off x="8531352" y="1769269"/>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5">
            <a:extLst>
              <a:ext uri="{FF2B5EF4-FFF2-40B4-BE49-F238E27FC236}">
                <a16:creationId xmlns:a16="http://schemas.microsoft.com/office/drawing/2014/main" id="{48F9E92F-BB16-4896-A47F-6497C3D705B9}"/>
              </a:ext>
            </a:extLst>
          </p:cNvPr>
          <p:cNvSpPr>
            <a:spLocks noGrp="1"/>
          </p:cNvSpPr>
          <p:nvPr>
            <p:ph sz="quarter" idx="14"/>
          </p:nvPr>
        </p:nvSpPr>
        <p:spPr>
          <a:xfrm>
            <a:off x="8531352" y="2593181"/>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699029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anchor="b"/>
          <a:lstStyle>
            <a:lvl1pPr algn="l">
              <a:defRPr sz="5400" b="0" i="0" cap="none" baseline="0"/>
            </a:lvl1pPr>
          </a:lstStyle>
          <a:p>
            <a:r>
              <a:rPr lang="en-US" dirty="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endParaRPr lang="en-US" dirty="0"/>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anchor="ctr"/>
          <a:lstStyle>
            <a:lvl1pPr algn="ctr">
              <a:buNone/>
              <a:defRPr>
                <a:solidFill>
                  <a:schemeClr val="bg1"/>
                </a:solidFill>
              </a:defRPr>
            </a:lvl1pPr>
          </a:lstStyle>
          <a:p>
            <a:r>
              <a:rPr lang="en-US"/>
              <a:t>Click icon to add picture</a:t>
            </a:r>
            <a:endParaRPr lang="en-US" dirty="0"/>
          </a:p>
        </p:txBody>
      </p:sp>
      <p:sp>
        <p:nvSpPr>
          <p:cNvPr id="10" name="Picture Placeholder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
        <p:nvSpPr>
          <p:cNvPr id="11" name="Picture Placeholder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4008856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1" name="Picture Placeholder 30">
            <a:extLst>
              <a:ext uri="{FF2B5EF4-FFF2-40B4-BE49-F238E27FC236}">
                <a16:creationId xmlns:a16="http://schemas.microsoft.com/office/drawing/2014/main"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0" name="Picture Placeholder 29">
            <a:extLst>
              <a:ext uri="{FF2B5EF4-FFF2-40B4-BE49-F238E27FC236}">
                <a16:creationId xmlns:a16="http://schemas.microsoft.com/office/drawing/2014/main"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5760720" y="585216"/>
            <a:ext cx="5276088" cy="2276856"/>
          </a:xfrm>
        </p:spPr>
        <p:txBody>
          <a:bodyPr anchor="b"/>
          <a:lstStyle>
            <a:lvl1pPr algn="r">
              <a:defRPr sz="4800" b="1" cap="all" spc="400" baseline="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a:lstStyle>
            <a:lvl1pPr>
              <a:defRPr>
                <a:solidFill>
                  <a:schemeClr val="bg1"/>
                </a:solidFill>
              </a:defRPr>
            </a:lvl1pPr>
          </a:lstStyle>
          <a:p>
            <a:endParaRPr lang="en-US" dirty="0"/>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dirty="0"/>
          </a:p>
        </p:txBody>
      </p:sp>
      <p:sp>
        <p:nvSpPr>
          <p:cNvPr id="8" name="Graphic 32">
            <a:extLst>
              <a:ext uri="{FF2B5EF4-FFF2-40B4-BE49-F238E27FC236}">
                <a16:creationId xmlns:a16="http://schemas.microsoft.com/office/drawing/2014/main" id="{846CD0EA-B0AA-4845-81A5-4ADD7C58B12F}"/>
              </a:ext>
            </a:extLst>
          </p:cNvPr>
          <p:cNvSpPr/>
          <p:nvPr userDrawn="1"/>
        </p:nvSpPr>
        <p:spPr>
          <a:xfrm>
            <a:off x="1472366" y="185953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0" name="Graphic 33">
            <a:extLst>
              <a:ext uri="{FF2B5EF4-FFF2-40B4-BE49-F238E27FC236}">
                <a16:creationId xmlns:a16="http://schemas.microsoft.com/office/drawing/2014/main" id="{0E97A0CB-7CB1-47F0-BD48-EEECBAC39CD2}"/>
              </a:ext>
            </a:extLst>
          </p:cNvPr>
          <p:cNvSpPr/>
          <p:nvPr userDrawn="1"/>
        </p:nvSpPr>
        <p:spPr>
          <a:xfrm>
            <a:off x="2014523" y="314686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12" name="Graphic 31">
            <a:extLst>
              <a:ext uri="{FF2B5EF4-FFF2-40B4-BE49-F238E27FC236}">
                <a16:creationId xmlns:a16="http://schemas.microsoft.com/office/drawing/2014/main" id="{477816C9-06CB-4BC5-B26B-6A2877BD941A}"/>
              </a:ext>
            </a:extLst>
          </p:cNvPr>
          <p:cNvSpPr/>
          <p:nvPr userDrawn="1"/>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760720" y="3127248"/>
            <a:ext cx="5276088" cy="1124712"/>
          </a:xfrm>
        </p:spPr>
        <p:txBody>
          <a:bodyPr/>
          <a:lstStyle>
            <a:lvl1pPr marL="0" indent="0" algn="r">
              <a:buNone/>
              <a:defRPr sz="1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851960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094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889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72094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5758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2618C-8592-4B1E-8AF7-42F82E8953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7D0797-EE28-4463-BDA6-6C7D7B066D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EEBD09-0E8A-48A2-9E6D-4D203DBAD0E7}"/>
              </a:ext>
            </a:extLst>
          </p:cNvPr>
          <p:cNvSpPr>
            <a:spLocks noGrp="1"/>
          </p:cNvSpPr>
          <p:nvPr>
            <p:ph type="dt" sz="half" idx="10"/>
          </p:nvPr>
        </p:nvSpPr>
        <p:spPr/>
        <p:txBody>
          <a:bodyPr/>
          <a:lstStyle/>
          <a:p>
            <a:fld id="{92A48F27-4247-4DB1-A032-002423C21705}" type="datetimeFigureOut">
              <a:rPr lang="en-US" smtClean="0"/>
              <a:t>3/13/2024</a:t>
            </a:fld>
            <a:endParaRPr lang="en-US"/>
          </a:p>
        </p:txBody>
      </p:sp>
      <p:sp>
        <p:nvSpPr>
          <p:cNvPr id="5" name="Footer Placeholder 4">
            <a:extLst>
              <a:ext uri="{FF2B5EF4-FFF2-40B4-BE49-F238E27FC236}">
                <a16:creationId xmlns:a16="http://schemas.microsoft.com/office/drawing/2014/main" id="{7DBBCFF3-91B9-45BD-BC1F-570DF61C40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30B9D-0915-4B2B-AC7E-5A6839DBCA39}"/>
              </a:ext>
            </a:extLst>
          </p:cNvPr>
          <p:cNvSpPr>
            <a:spLocks noGrp="1"/>
          </p:cNvSpPr>
          <p:nvPr>
            <p:ph type="sldNum" sz="quarter" idx="12"/>
          </p:nvPr>
        </p:nvSpPr>
        <p:spPr/>
        <p:txBody>
          <a:bodyPr/>
          <a:lstStyle/>
          <a:p>
            <a:fld id="{C0A2AB2E-02D6-47C1-A1F4-5B9ACAB8C118}" type="slidenum">
              <a:rPr lang="en-US" smtClean="0"/>
              <a:t>‹#›</a:t>
            </a:fld>
            <a:endParaRPr lang="en-US"/>
          </a:p>
        </p:txBody>
      </p:sp>
    </p:spTree>
    <p:extLst>
      <p:ext uri="{BB962C8B-B14F-4D97-AF65-F5344CB8AC3E}">
        <p14:creationId xmlns:p14="http://schemas.microsoft.com/office/powerpoint/2010/main" val="2608489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2F4F6-38BB-4295-A44D-E19634856B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F8CA0D-82D7-4814-A95F-2A525AB1A9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178F04-4A98-4900-A20A-0EFEF5809C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67A8D-3284-4CBF-A211-54CC5F70D795}"/>
              </a:ext>
            </a:extLst>
          </p:cNvPr>
          <p:cNvSpPr>
            <a:spLocks noGrp="1"/>
          </p:cNvSpPr>
          <p:nvPr>
            <p:ph type="dt" sz="half" idx="10"/>
          </p:nvPr>
        </p:nvSpPr>
        <p:spPr/>
        <p:txBody>
          <a:bodyPr/>
          <a:lstStyle/>
          <a:p>
            <a:fld id="{92A48F27-4247-4DB1-A032-002423C21705}" type="datetimeFigureOut">
              <a:rPr lang="en-US" smtClean="0"/>
              <a:t>3/13/2024</a:t>
            </a:fld>
            <a:endParaRPr lang="en-US"/>
          </a:p>
        </p:txBody>
      </p:sp>
      <p:sp>
        <p:nvSpPr>
          <p:cNvPr id="6" name="Footer Placeholder 5">
            <a:extLst>
              <a:ext uri="{FF2B5EF4-FFF2-40B4-BE49-F238E27FC236}">
                <a16:creationId xmlns:a16="http://schemas.microsoft.com/office/drawing/2014/main" id="{73F084A0-022A-437F-8A5B-F5A38E8A49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DD7CE0-BDC7-458C-BB4E-0C7B2CDA4BA6}"/>
              </a:ext>
            </a:extLst>
          </p:cNvPr>
          <p:cNvSpPr>
            <a:spLocks noGrp="1"/>
          </p:cNvSpPr>
          <p:nvPr>
            <p:ph type="sldNum" sz="quarter" idx="12"/>
          </p:nvPr>
        </p:nvSpPr>
        <p:spPr/>
        <p:txBody>
          <a:bodyPr/>
          <a:lstStyle/>
          <a:p>
            <a:fld id="{C0A2AB2E-02D6-47C1-A1F4-5B9ACAB8C118}" type="slidenum">
              <a:rPr lang="en-US" smtClean="0"/>
              <a:t>‹#›</a:t>
            </a:fld>
            <a:endParaRPr lang="en-US"/>
          </a:p>
        </p:txBody>
      </p:sp>
    </p:spTree>
    <p:extLst>
      <p:ext uri="{BB962C8B-B14F-4D97-AF65-F5344CB8AC3E}">
        <p14:creationId xmlns:p14="http://schemas.microsoft.com/office/powerpoint/2010/main" val="4284294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F7B01-F2CC-4A1F-A795-061C68403E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4CE87C-0277-45CE-8AEB-5BB14087C4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C2D08E-5DE3-4690-A5C8-FAF9E67B20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694FA7-B8EC-4377-B0C1-1C79B7114D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816AC9-712D-4F1C-958B-95F7744E3D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781E6-6CAD-45B9-B8CE-7B6C07850A47}"/>
              </a:ext>
            </a:extLst>
          </p:cNvPr>
          <p:cNvSpPr>
            <a:spLocks noGrp="1"/>
          </p:cNvSpPr>
          <p:nvPr>
            <p:ph type="dt" sz="half" idx="10"/>
          </p:nvPr>
        </p:nvSpPr>
        <p:spPr/>
        <p:txBody>
          <a:bodyPr/>
          <a:lstStyle/>
          <a:p>
            <a:fld id="{92A48F27-4247-4DB1-A032-002423C21705}" type="datetimeFigureOut">
              <a:rPr lang="en-US" smtClean="0"/>
              <a:t>3/13/2024</a:t>
            </a:fld>
            <a:endParaRPr lang="en-US"/>
          </a:p>
        </p:txBody>
      </p:sp>
      <p:sp>
        <p:nvSpPr>
          <p:cNvPr id="8" name="Footer Placeholder 7">
            <a:extLst>
              <a:ext uri="{FF2B5EF4-FFF2-40B4-BE49-F238E27FC236}">
                <a16:creationId xmlns:a16="http://schemas.microsoft.com/office/drawing/2014/main" id="{77C15B61-B7FF-4A54-A429-1208C52A9C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7C4FC-0F71-4AA2-96CA-3B5601AF8C33}"/>
              </a:ext>
            </a:extLst>
          </p:cNvPr>
          <p:cNvSpPr>
            <a:spLocks noGrp="1"/>
          </p:cNvSpPr>
          <p:nvPr>
            <p:ph type="sldNum" sz="quarter" idx="12"/>
          </p:nvPr>
        </p:nvSpPr>
        <p:spPr/>
        <p:txBody>
          <a:bodyPr/>
          <a:lstStyle/>
          <a:p>
            <a:fld id="{C0A2AB2E-02D6-47C1-A1F4-5B9ACAB8C118}" type="slidenum">
              <a:rPr lang="en-US" smtClean="0"/>
              <a:t>‹#›</a:t>
            </a:fld>
            <a:endParaRPr lang="en-US"/>
          </a:p>
        </p:txBody>
      </p:sp>
    </p:spTree>
    <p:extLst>
      <p:ext uri="{BB962C8B-B14F-4D97-AF65-F5344CB8AC3E}">
        <p14:creationId xmlns:p14="http://schemas.microsoft.com/office/powerpoint/2010/main" val="4038320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D2E76-6046-4661-8576-F911490494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10F408-2987-4AF5-B9B1-1090D5AEAC4E}"/>
              </a:ext>
            </a:extLst>
          </p:cNvPr>
          <p:cNvSpPr>
            <a:spLocks noGrp="1"/>
          </p:cNvSpPr>
          <p:nvPr>
            <p:ph type="dt" sz="half" idx="10"/>
          </p:nvPr>
        </p:nvSpPr>
        <p:spPr/>
        <p:txBody>
          <a:bodyPr/>
          <a:lstStyle/>
          <a:p>
            <a:fld id="{92A48F27-4247-4DB1-A032-002423C21705}" type="datetimeFigureOut">
              <a:rPr lang="en-US" smtClean="0"/>
              <a:t>3/13/2024</a:t>
            </a:fld>
            <a:endParaRPr lang="en-US"/>
          </a:p>
        </p:txBody>
      </p:sp>
      <p:sp>
        <p:nvSpPr>
          <p:cNvPr id="4" name="Footer Placeholder 3">
            <a:extLst>
              <a:ext uri="{FF2B5EF4-FFF2-40B4-BE49-F238E27FC236}">
                <a16:creationId xmlns:a16="http://schemas.microsoft.com/office/drawing/2014/main" id="{052A4051-8BD9-4CCD-A1E7-332C22D4FC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31B444-9495-4D41-8D1B-C91545550E94}"/>
              </a:ext>
            </a:extLst>
          </p:cNvPr>
          <p:cNvSpPr>
            <a:spLocks noGrp="1"/>
          </p:cNvSpPr>
          <p:nvPr>
            <p:ph type="sldNum" sz="quarter" idx="12"/>
          </p:nvPr>
        </p:nvSpPr>
        <p:spPr/>
        <p:txBody>
          <a:bodyPr/>
          <a:lstStyle/>
          <a:p>
            <a:fld id="{C0A2AB2E-02D6-47C1-A1F4-5B9ACAB8C118}" type="slidenum">
              <a:rPr lang="en-US" smtClean="0"/>
              <a:t>‹#›</a:t>
            </a:fld>
            <a:endParaRPr lang="en-US"/>
          </a:p>
        </p:txBody>
      </p:sp>
    </p:spTree>
    <p:extLst>
      <p:ext uri="{BB962C8B-B14F-4D97-AF65-F5344CB8AC3E}">
        <p14:creationId xmlns:p14="http://schemas.microsoft.com/office/powerpoint/2010/main" val="413151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046385-E9C1-4F6C-B6E0-2765490E3E5C}"/>
              </a:ext>
            </a:extLst>
          </p:cNvPr>
          <p:cNvSpPr>
            <a:spLocks noGrp="1"/>
          </p:cNvSpPr>
          <p:nvPr>
            <p:ph type="dt" sz="half" idx="10"/>
          </p:nvPr>
        </p:nvSpPr>
        <p:spPr/>
        <p:txBody>
          <a:bodyPr/>
          <a:lstStyle/>
          <a:p>
            <a:fld id="{92A48F27-4247-4DB1-A032-002423C21705}" type="datetimeFigureOut">
              <a:rPr lang="en-US" smtClean="0"/>
              <a:t>3/13/2024</a:t>
            </a:fld>
            <a:endParaRPr lang="en-US"/>
          </a:p>
        </p:txBody>
      </p:sp>
      <p:sp>
        <p:nvSpPr>
          <p:cNvPr id="3" name="Footer Placeholder 2">
            <a:extLst>
              <a:ext uri="{FF2B5EF4-FFF2-40B4-BE49-F238E27FC236}">
                <a16:creationId xmlns:a16="http://schemas.microsoft.com/office/drawing/2014/main" id="{B62B56DB-2E2B-47D3-A2B8-E3B6514DAE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753FF9-F25E-499A-8AA1-5D37CCE02C0D}"/>
              </a:ext>
            </a:extLst>
          </p:cNvPr>
          <p:cNvSpPr>
            <a:spLocks noGrp="1"/>
          </p:cNvSpPr>
          <p:nvPr>
            <p:ph type="sldNum" sz="quarter" idx="12"/>
          </p:nvPr>
        </p:nvSpPr>
        <p:spPr/>
        <p:txBody>
          <a:bodyPr/>
          <a:lstStyle/>
          <a:p>
            <a:fld id="{C0A2AB2E-02D6-47C1-A1F4-5B9ACAB8C118}" type="slidenum">
              <a:rPr lang="en-US" smtClean="0"/>
              <a:t>‹#›</a:t>
            </a:fld>
            <a:endParaRPr lang="en-US"/>
          </a:p>
        </p:txBody>
      </p:sp>
    </p:spTree>
    <p:extLst>
      <p:ext uri="{BB962C8B-B14F-4D97-AF65-F5344CB8AC3E}">
        <p14:creationId xmlns:p14="http://schemas.microsoft.com/office/powerpoint/2010/main" val="3300759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92A19-A589-432D-A62A-C7A14E0B23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CEB405-F39D-41E9-935D-81A185565C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6E21EE-8BA4-4620-B093-EA88E4DCFC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E67CBB-35CF-4372-AA0D-EAE4AFA9F45E}"/>
              </a:ext>
            </a:extLst>
          </p:cNvPr>
          <p:cNvSpPr>
            <a:spLocks noGrp="1"/>
          </p:cNvSpPr>
          <p:nvPr>
            <p:ph type="dt" sz="half" idx="10"/>
          </p:nvPr>
        </p:nvSpPr>
        <p:spPr/>
        <p:txBody>
          <a:bodyPr/>
          <a:lstStyle/>
          <a:p>
            <a:fld id="{92A48F27-4247-4DB1-A032-002423C21705}" type="datetimeFigureOut">
              <a:rPr lang="en-US" smtClean="0"/>
              <a:t>3/13/2024</a:t>
            </a:fld>
            <a:endParaRPr lang="en-US"/>
          </a:p>
        </p:txBody>
      </p:sp>
      <p:sp>
        <p:nvSpPr>
          <p:cNvPr id="6" name="Footer Placeholder 5">
            <a:extLst>
              <a:ext uri="{FF2B5EF4-FFF2-40B4-BE49-F238E27FC236}">
                <a16:creationId xmlns:a16="http://schemas.microsoft.com/office/drawing/2014/main" id="{D9CCF9BA-AABD-4C20-B11B-9035992559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989FD-856D-4825-BE07-99BD82859AF3}"/>
              </a:ext>
            </a:extLst>
          </p:cNvPr>
          <p:cNvSpPr>
            <a:spLocks noGrp="1"/>
          </p:cNvSpPr>
          <p:nvPr>
            <p:ph type="sldNum" sz="quarter" idx="12"/>
          </p:nvPr>
        </p:nvSpPr>
        <p:spPr/>
        <p:txBody>
          <a:bodyPr/>
          <a:lstStyle/>
          <a:p>
            <a:fld id="{C0A2AB2E-02D6-47C1-A1F4-5B9ACAB8C118}" type="slidenum">
              <a:rPr lang="en-US" smtClean="0"/>
              <a:t>‹#›</a:t>
            </a:fld>
            <a:endParaRPr lang="en-US"/>
          </a:p>
        </p:txBody>
      </p:sp>
    </p:spTree>
    <p:extLst>
      <p:ext uri="{BB962C8B-B14F-4D97-AF65-F5344CB8AC3E}">
        <p14:creationId xmlns:p14="http://schemas.microsoft.com/office/powerpoint/2010/main" val="4087022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93510-BA0E-40A5-9E9D-4E41AB1AE4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AC7C91-B028-4192-AE85-A60489393C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92376A-AA46-4C9B-9391-71AFA8B3BB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7D6BE1-6013-44EE-8FCC-2951D651A80E}"/>
              </a:ext>
            </a:extLst>
          </p:cNvPr>
          <p:cNvSpPr>
            <a:spLocks noGrp="1"/>
          </p:cNvSpPr>
          <p:nvPr>
            <p:ph type="dt" sz="half" idx="10"/>
          </p:nvPr>
        </p:nvSpPr>
        <p:spPr/>
        <p:txBody>
          <a:bodyPr/>
          <a:lstStyle/>
          <a:p>
            <a:fld id="{92A48F27-4247-4DB1-A032-002423C21705}" type="datetimeFigureOut">
              <a:rPr lang="en-US" smtClean="0"/>
              <a:t>3/13/2024</a:t>
            </a:fld>
            <a:endParaRPr lang="en-US"/>
          </a:p>
        </p:txBody>
      </p:sp>
      <p:sp>
        <p:nvSpPr>
          <p:cNvPr id="6" name="Footer Placeholder 5">
            <a:extLst>
              <a:ext uri="{FF2B5EF4-FFF2-40B4-BE49-F238E27FC236}">
                <a16:creationId xmlns:a16="http://schemas.microsoft.com/office/drawing/2014/main" id="{05810866-8461-43B2-BA3A-91EC9EEB5E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222888-DA81-473F-85E3-BBB8221076D2}"/>
              </a:ext>
            </a:extLst>
          </p:cNvPr>
          <p:cNvSpPr>
            <a:spLocks noGrp="1"/>
          </p:cNvSpPr>
          <p:nvPr>
            <p:ph type="sldNum" sz="quarter" idx="12"/>
          </p:nvPr>
        </p:nvSpPr>
        <p:spPr/>
        <p:txBody>
          <a:bodyPr/>
          <a:lstStyle/>
          <a:p>
            <a:fld id="{C0A2AB2E-02D6-47C1-A1F4-5B9ACAB8C118}" type="slidenum">
              <a:rPr lang="en-US" smtClean="0"/>
              <a:t>‹#›</a:t>
            </a:fld>
            <a:endParaRPr lang="en-US"/>
          </a:p>
        </p:txBody>
      </p:sp>
    </p:spTree>
    <p:extLst>
      <p:ext uri="{BB962C8B-B14F-4D97-AF65-F5344CB8AC3E}">
        <p14:creationId xmlns:p14="http://schemas.microsoft.com/office/powerpoint/2010/main" val="2769509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7FF96-7FF3-45BA-A5BB-649D2DD2E0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731AFE-8149-43C0-B6FE-EBBEE8008C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16BE09-F303-4214-9C0A-0542BEF78C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A48F27-4247-4DB1-A032-002423C21705}" type="datetimeFigureOut">
              <a:rPr lang="en-US" smtClean="0"/>
              <a:t>3/13/2024</a:t>
            </a:fld>
            <a:endParaRPr lang="en-US"/>
          </a:p>
        </p:txBody>
      </p:sp>
      <p:sp>
        <p:nvSpPr>
          <p:cNvPr id="5" name="Footer Placeholder 4">
            <a:extLst>
              <a:ext uri="{FF2B5EF4-FFF2-40B4-BE49-F238E27FC236}">
                <a16:creationId xmlns:a16="http://schemas.microsoft.com/office/drawing/2014/main" id="{B2C0029B-8625-491E-8C65-0A2DDF50A5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4BAF55-999A-41C0-BCAF-40BA6A1C8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A2AB2E-02D6-47C1-A1F4-5B9ACAB8C118}" type="slidenum">
              <a:rPr lang="en-US" smtClean="0"/>
              <a:t>‹#›</a:t>
            </a:fld>
            <a:endParaRPr lang="en-US"/>
          </a:p>
        </p:txBody>
      </p:sp>
    </p:spTree>
    <p:extLst>
      <p:ext uri="{BB962C8B-B14F-4D97-AF65-F5344CB8AC3E}">
        <p14:creationId xmlns:p14="http://schemas.microsoft.com/office/powerpoint/2010/main" val="3758823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D8DA9DAA-006C-4F4B-980E-E3DF019B24E2}" type="slidenum">
              <a:rPr lang="en-US" smtClean="0"/>
              <a:t>‹#›</a:t>
            </a:fld>
            <a:endParaRPr lang="en-US" dirty="0"/>
          </a:p>
        </p:txBody>
      </p:sp>
    </p:spTree>
    <p:extLst>
      <p:ext uri="{BB962C8B-B14F-4D97-AF65-F5344CB8AC3E}">
        <p14:creationId xmlns:p14="http://schemas.microsoft.com/office/powerpoint/2010/main" val="37264392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26.xml"/><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26.xml"/><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5.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6.xml"/><Relationship Id="rId1" Type="http://schemas.openxmlformats.org/officeDocument/2006/relationships/slideLayout" Target="../slideLayouts/slideLayout26.xml"/><Relationship Id="rId4" Type="http://schemas.openxmlformats.org/officeDocument/2006/relationships/image" Target="../media/image78.png"/></Relationships>
</file>

<file path=ppt/slides/_rels/slide6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8.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5.xml"/><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6.xml"/><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77.xml"/><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93.jp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94.jp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95.jp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96.jp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6.xml"/></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9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0BBB40D5-D525-BB34-0593-80AA3527879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331" y="3684"/>
            <a:ext cx="12171811" cy="6846644"/>
          </a:xfrm>
          <a:prstGeom prst="rect">
            <a:avLst/>
          </a:prstGeom>
        </p:spPr>
      </p:pic>
      <p:sp>
        <p:nvSpPr>
          <p:cNvPr id="3" name="TextBox 2">
            <a:extLst>
              <a:ext uri="{FF2B5EF4-FFF2-40B4-BE49-F238E27FC236}">
                <a16:creationId xmlns:a16="http://schemas.microsoft.com/office/drawing/2014/main" id="{0BD3E7BD-2055-D933-821A-6F93D4A218EC}"/>
              </a:ext>
            </a:extLst>
          </p:cNvPr>
          <p:cNvSpPr txBox="1"/>
          <p:nvPr/>
        </p:nvSpPr>
        <p:spPr>
          <a:xfrm>
            <a:off x="0" y="-90665"/>
            <a:ext cx="9879183" cy="1107996"/>
          </a:xfrm>
          <a:prstGeom prst="rect">
            <a:avLst/>
          </a:prstGeom>
          <a:noFill/>
        </p:spPr>
        <p:txBody>
          <a:bodyPr wrap="square" rtlCol="0">
            <a:spAutoFit/>
          </a:bodyPr>
          <a:lstStyle/>
          <a:p>
            <a:pPr algn="r"/>
            <a:r>
              <a:rPr lang="en-US" sz="6600" i="1" dirty="0">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8464992D-764B-F183-1D2D-B11025128FC7}"/>
              </a:ext>
            </a:extLst>
          </p:cNvPr>
          <p:cNvSpPr txBox="1"/>
          <p:nvPr/>
        </p:nvSpPr>
        <p:spPr>
          <a:xfrm>
            <a:off x="310243" y="220436"/>
            <a:ext cx="11173149" cy="1107996"/>
          </a:xfrm>
          <a:prstGeom prst="rect">
            <a:avLst/>
          </a:prstGeom>
          <a:noFill/>
        </p:spPr>
        <p:txBody>
          <a:bodyPr wrap="square" rtlCol="0">
            <a:spAutoFit/>
          </a:bodyPr>
          <a:lstStyle/>
          <a:p>
            <a:pPr algn="ctr"/>
            <a:r>
              <a:rPr lang="en-US" sz="6600" b="1" i="1" u="sng" dirty="0">
                <a:solidFill>
                  <a:srgbClr val="421C5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AFFIRMATION</a:t>
            </a:r>
          </a:p>
        </p:txBody>
      </p:sp>
      <p:sp>
        <p:nvSpPr>
          <p:cNvPr id="5" name="TextBox 4">
            <a:extLst>
              <a:ext uri="{FF2B5EF4-FFF2-40B4-BE49-F238E27FC236}">
                <a16:creationId xmlns:a16="http://schemas.microsoft.com/office/drawing/2014/main" id="{2041B3BF-D89F-9A18-76D5-BC06761AEA28}"/>
              </a:ext>
            </a:extLst>
          </p:cNvPr>
          <p:cNvSpPr txBox="1"/>
          <p:nvPr/>
        </p:nvSpPr>
        <p:spPr>
          <a:xfrm>
            <a:off x="195943" y="1404258"/>
            <a:ext cx="11789228" cy="4708981"/>
          </a:xfrm>
          <a:prstGeom prst="rect">
            <a:avLst/>
          </a:prstGeom>
          <a:noFill/>
        </p:spPr>
        <p:txBody>
          <a:bodyPr wrap="square" rtlCol="0">
            <a:spAutoFit/>
          </a:bodyPr>
          <a:lstStyle/>
          <a:p>
            <a:pPr algn="ctr"/>
            <a:r>
              <a:rPr lang="en-US" sz="6000" b="1" i="1" dirty="0">
                <a:solidFill>
                  <a:srgbClr val="421C5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I am a radiant expression of the Eternal Reality actualizing the Divine Life,</a:t>
            </a:r>
          </a:p>
          <a:p>
            <a:pPr algn="ctr"/>
            <a:r>
              <a:rPr lang="en-US" sz="6000" b="1" i="1" dirty="0">
                <a:solidFill>
                  <a:srgbClr val="421C5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a world of love, wisdom, and fulfillment</a:t>
            </a:r>
            <a:endParaRPr lang="en-US" sz="6000" b="1" i="1" u="sng" dirty="0">
              <a:solidFill>
                <a:srgbClr val="421C5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endParaRPr>
          </a:p>
        </p:txBody>
      </p:sp>
    </p:spTree>
    <p:extLst>
      <p:ext uri="{BB962C8B-B14F-4D97-AF65-F5344CB8AC3E}">
        <p14:creationId xmlns:p14="http://schemas.microsoft.com/office/powerpoint/2010/main" val="1975247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4" name="Picture 3">
            <a:extLst>
              <a:ext uri="{FF2B5EF4-FFF2-40B4-BE49-F238E27FC236}">
                <a16:creationId xmlns:a16="http://schemas.microsoft.com/office/drawing/2014/main" id="{3088A3F9-F8EB-496D-0EB0-22A27ED4C2B9}"/>
              </a:ext>
            </a:extLst>
          </p:cNvPr>
          <p:cNvPicPr>
            <a:picLocks noChangeAspect="1"/>
          </p:cNvPicPr>
          <p:nvPr/>
        </p:nvPicPr>
        <p:blipFill>
          <a:blip r:embed="rId3"/>
          <a:stretch>
            <a:fillRect/>
          </a:stretch>
        </p:blipFill>
        <p:spPr>
          <a:xfrm>
            <a:off x="1847482" y="1318077"/>
            <a:ext cx="8497036" cy="4221846"/>
          </a:xfrm>
          <a:prstGeom prst="rect">
            <a:avLst/>
          </a:prstGeom>
        </p:spPr>
      </p:pic>
    </p:spTree>
    <p:extLst>
      <p:ext uri="{BB962C8B-B14F-4D97-AF65-F5344CB8AC3E}">
        <p14:creationId xmlns:p14="http://schemas.microsoft.com/office/powerpoint/2010/main" val="25536243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A808CB-1EC5-3041-2EE4-86E86106E519}"/>
              </a:ext>
            </a:extLst>
          </p:cNvPr>
          <p:cNvPicPr>
            <a:picLocks noChangeAspect="1"/>
          </p:cNvPicPr>
          <p:nvPr/>
        </p:nvPicPr>
        <p:blipFill rotWithShape="1">
          <a:blip r:embed="rId3">
            <a:extLst>
              <a:ext uri="{28A0092B-C50C-407E-A947-70E740481C1C}">
                <a14:useLocalDpi xmlns:a14="http://schemas.microsoft.com/office/drawing/2010/main" val="0"/>
              </a:ext>
            </a:extLst>
          </a:blip>
          <a:srcRect l="787" r="787"/>
          <a:stretch/>
        </p:blipFill>
        <p:spPr>
          <a:xfrm>
            <a:off x="-1504" y="0"/>
            <a:ext cx="12191980" cy="6967612"/>
          </a:xfrm>
          <a:prstGeom prst="rect">
            <a:avLst/>
          </a:prstGeom>
        </p:spPr>
      </p:pic>
      <p:pic>
        <p:nvPicPr>
          <p:cNvPr id="4" name="Picture 3">
            <a:extLst>
              <a:ext uri="{FF2B5EF4-FFF2-40B4-BE49-F238E27FC236}">
                <a16:creationId xmlns:a16="http://schemas.microsoft.com/office/drawing/2014/main" id="{62A3C80B-7111-C8D3-7EB0-B362F5E17592}"/>
              </a:ext>
            </a:extLst>
          </p:cNvPr>
          <p:cNvPicPr>
            <a:picLocks noChangeAspect="1"/>
          </p:cNvPicPr>
          <p:nvPr/>
        </p:nvPicPr>
        <p:blipFill>
          <a:blip r:embed="rId4"/>
          <a:stretch>
            <a:fillRect/>
          </a:stretch>
        </p:blipFill>
        <p:spPr>
          <a:xfrm>
            <a:off x="1740792" y="1287594"/>
            <a:ext cx="8710415" cy="4282811"/>
          </a:xfrm>
          <a:prstGeom prst="rect">
            <a:avLst/>
          </a:prstGeom>
        </p:spPr>
      </p:pic>
    </p:spTree>
    <p:extLst>
      <p:ext uri="{BB962C8B-B14F-4D97-AF65-F5344CB8AC3E}">
        <p14:creationId xmlns:p14="http://schemas.microsoft.com/office/powerpoint/2010/main" val="38916467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A808CB-1EC5-3041-2EE4-86E86106E519}"/>
              </a:ext>
            </a:extLst>
          </p:cNvPr>
          <p:cNvPicPr>
            <a:picLocks noChangeAspect="1"/>
          </p:cNvPicPr>
          <p:nvPr/>
        </p:nvPicPr>
        <p:blipFill rotWithShape="1">
          <a:blip r:embed="rId3">
            <a:extLst>
              <a:ext uri="{28A0092B-C50C-407E-A947-70E740481C1C}">
                <a14:useLocalDpi xmlns:a14="http://schemas.microsoft.com/office/drawing/2010/main" val="0"/>
              </a:ext>
            </a:extLst>
          </a:blip>
          <a:srcRect l="787" r="787"/>
          <a:stretch/>
        </p:blipFill>
        <p:spPr>
          <a:xfrm>
            <a:off x="-1504" y="0"/>
            <a:ext cx="12191980" cy="6967612"/>
          </a:xfrm>
          <a:prstGeom prst="rect">
            <a:avLst/>
          </a:prstGeom>
        </p:spPr>
      </p:pic>
      <p:pic>
        <p:nvPicPr>
          <p:cNvPr id="4" name="Picture 3">
            <a:extLst>
              <a:ext uri="{FF2B5EF4-FFF2-40B4-BE49-F238E27FC236}">
                <a16:creationId xmlns:a16="http://schemas.microsoft.com/office/drawing/2014/main" id="{62A3C80B-7111-C8D3-7EB0-B362F5E17592}"/>
              </a:ext>
            </a:extLst>
          </p:cNvPr>
          <p:cNvPicPr>
            <a:picLocks noChangeAspect="1"/>
          </p:cNvPicPr>
          <p:nvPr/>
        </p:nvPicPr>
        <p:blipFill>
          <a:blip r:embed="rId4"/>
          <a:stretch>
            <a:fillRect/>
          </a:stretch>
        </p:blipFill>
        <p:spPr>
          <a:xfrm>
            <a:off x="1740792" y="1287594"/>
            <a:ext cx="8710415" cy="4282811"/>
          </a:xfrm>
          <a:prstGeom prst="rect">
            <a:avLst/>
          </a:prstGeom>
        </p:spPr>
      </p:pic>
    </p:spTree>
    <p:extLst>
      <p:ext uri="{BB962C8B-B14F-4D97-AF65-F5344CB8AC3E}">
        <p14:creationId xmlns:p14="http://schemas.microsoft.com/office/powerpoint/2010/main" val="3352657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6" name="Picture 5">
            <a:extLst>
              <a:ext uri="{FF2B5EF4-FFF2-40B4-BE49-F238E27FC236}">
                <a16:creationId xmlns:a16="http://schemas.microsoft.com/office/drawing/2014/main" id="{B747358B-51C6-A125-7331-18DD9E03B5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9236" y="291425"/>
            <a:ext cx="10487334" cy="6162857"/>
          </a:xfrm>
          <a:prstGeom prst="rect">
            <a:avLst/>
          </a:prstGeom>
        </p:spPr>
      </p:pic>
      <p:pic>
        <p:nvPicPr>
          <p:cNvPr id="4" name="Picture 3">
            <a:extLst>
              <a:ext uri="{FF2B5EF4-FFF2-40B4-BE49-F238E27FC236}">
                <a16:creationId xmlns:a16="http://schemas.microsoft.com/office/drawing/2014/main" id="{404428E5-E72C-0940-F182-C7172C3EDE7B}"/>
              </a:ext>
            </a:extLst>
          </p:cNvPr>
          <p:cNvPicPr>
            <a:picLocks noChangeAspect="1"/>
          </p:cNvPicPr>
          <p:nvPr/>
        </p:nvPicPr>
        <p:blipFill>
          <a:blip r:embed="rId4"/>
          <a:stretch>
            <a:fillRect/>
          </a:stretch>
        </p:blipFill>
        <p:spPr>
          <a:xfrm>
            <a:off x="3286146" y="1385357"/>
            <a:ext cx="1028789" cy="845893"/>
          </a:xfrm>
          <a:prstGeom prst="rect">
            <a:avLst/>
          </a:prstGeom>
        </p:spPr>
      </p:pic>
      <p:pic>
        <p:nvPicPr>
          <p:cNvPr id="7" name="Picture 6">
            <a:extLst>
              <a:ext uri="{FF2B5EF4-FFF2-40B4-BE49-F238E27FC236}">
                <a16:creationId xmlns:a16="http://schemas.microsoft.com/office/drawing/2014/main" id="{95869930-3339-9A91-0DE9-C89B6A3430AC}"/>
              </a:ext>
            </a:extLst>
          </p:cNvPr>
          <p:cNvPicPr>
            <a:picLocks noChangeAspect="1"/>
          </p:cNvPicPr>
          <p:nvPr/>
        </p:nvPicPr>
        <p:blipFill>
          <a:blip r:embed="rId4"/>
          <a:stretch>
            <a:fillRect/>
          </a:stretch>
        </p:blipFill>
        <p:spPr>
          <a:xfrm>
            <a:off x="9932888" y="1484858"/>
            <a:ext cx="1028789" cy="845893"/>
          </a:xfrm>
          <a:prstGeom prst="rect">
            <a:avLst/>
          </a:prstGeom>
        </p:spPr>
      </p:pic>
      <p:pic>
        <p:nvPicPr>
          <p:cNvPr id="9" name="Picture 8">
            <a:extLst>
              <a:ext uri="{FF2B5EF4-FFF2-40B4-BE49-F238E27FC236}">
                <a16:creationId xmlns:a16="http://schemas.microsoft.com/office/drawing/2014/main" id="{249B13F8-1809-0CD5-0043-7BF5A672F7CA}"/>
              </a:ext>
            </a:extLst>
          </p:cNvPr>
          <p:cNvPicPr>
            <a:picLocks noChangeAspect="1"/>
          </p:cNvPicPr>
          <p:nvPr/>
        </p:nvPicPr>
        <p:blipFill>
          <a:blip r:embed="rId5"/>
          <a:stretch>
            <a:fillRect/>
          </a:stretch>
        </p:blipFill>
        <p:spPr>
          <a:xfrm>
            <a:off x="4416936" y="1187220"/>
            <a:ext cx="823031" cy="396274"/>
          </a:xfrm>
          <a:prstGeom prst="rect">
            <a:avLst/>
          </a:prstGeom>
        </p:spPr>
      </p:pic>
      <p:pic>
        <p:nvPicPr>
          <p:cNvPr id="11" name="Picture 10">
            <a:extLst>
              <a:ext uri="{FF2B5EF4-FFF2-40B4-BE49-F238E27FC236}">
                <a16:creationId xmlns:a16="http://schemas.microsoft.com/office/drawing/2014/main" id="{5430DF96-0E54-E79B-E266-AF8BDABB5258}"/>
              </a:ext>
            </a:extLst>
          </p:cNvPr>
          <p:cNvPicPr>
            <a:picLocks noChangeAspect="1"/>
          </p:cNvPicPr>
          <p:nvPr/>
        </p:nvPicPr>
        <p:blipFill>
          <a:blip r:embed="rId6"/>
          <a:stretch>
            <a:fillRect/>
          </a:stretch>
        </p:blipFill>
        <p:spPr>
          <a:xfrm>
            <a:off x="2978657" y="1180031"/>
            <a:ext cx="2362405" cy="1455546"/>
          </a:xfrm>
          <a:prstGeom prst="rect">
            <a:avLst/>
          </a:prstGeom>
        </p:spPr>
      </p:pic>
      <p:pic>
        <p:nvPicPr>
          <p:cNvPr id="13" name="Picture 12">
            <a:extLst>
              <a:ext uri="{FF2B5EF4-FFF2-40B4-BE49-F238E27FC236}">
                <a16:creationId xmlns:a16="http://schemas.microsoft.com/office/drawing/2014/main" id="{1B41C7C7-19C5-5067-4053-48D6093F8EA5}"/>
              </a:ext>
            </a:extLst>
          </p:cNvPr>
          <p:cNvPicPr>
            <a:picLocks noChangeAspect="1"/>
          </p:cNvPicPr>
          <p:nvPr/>
        </p:nvPicPr>
        <p:blipFill>
          <a:blip r:embed="rId7"/>
          <a:stretch>
            <a:fillRect/>
          </a:stretch>
        </p:blipFill>
        <p:spPr>
          <a:xfrm>
            <a:off x="6203981" y="1309150"/>
            <a:ext cx="1150720" cy="548688"/>
          </a:xfrm>
          <a:prstGeom prst="rect">
            <a:avLst/>
          </a:prstGeom>
        </p:spPr>
      </p:pic>
    </p:spTree>
    <p:extLst>
      <p:ext uri="{BB962C8B-B14F-4D97-AF65-F5344CB8AC3E}">
        <p14:creationId xmlns:p14="http://schemas.microsoft.com/office/powerpoint/2010/main" val="1044331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6" name="Picture 5">
            <a:extLst>
              <a:ext uri="{FF2B5EF4-FFF2-40B4-BE49-F238E27FC236}">
                <a16:creationId xmlns:a16="http://schemas.microsoft.com/office/drawing/2014/main" id="{B747358B-51C6-A125-7331-18DD9E03B5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6111" y="347571"/>
            <a:ext cx="10487334" cy="6162857"/>
          </a:xfrm>
          <a:prstGeom prst="rect">
            <a:avLst/>
          </a:prstGeom>
        </p:spPr>
      </p:pic>
      <p:pic>
        <p:nvPicPr>
          <p:cNvPr id="4" name="Picture 3">
            <a:extLst>
              <a:ext uri="{FF2B5EF4-FFF2-40B4-BE49-F238E27FC236}">
                <a16:creationId xmlns:a16="http://schemas.microsoft.com/office/drawing/2014/main" id="{404428E5-E72C-0940-F182-C7172C3EDE7B}"/>
              </a:ext>
            </a:extLst>
          </p:cNvPr>
          <p:cNvPicPr>
            <a:picLocks noChangeAspect="1"/>
          </p:cNvPicPr>
          <p:nvPr/>
        </p:nvPicPr>
        <p:blipFill>
          <a:blip r:embed="rId4"/>
          <a:stretch>
            <a:fillRect/>
          </a:stretch>
        </p:blipFill>
        <p:spPr>
          <a:xfrm>
            <a:off x="3286146" y="1385357"/>
            <a:ext cx="1028789" cy="845893"/>
          </a:xfrm>
          <a:prstGeom prst="rect">
            <a:avLst/>
          </a:prstGeom>
        </p:spPr>
      </p:pic>
      <p:pic>
        <p:nvPicPr>
          <p:cNvPr id="7" name="Picture 6">
            <a:extLst>
              <a:ext uri="{FF2B5EF4-FFF2-40B4-BE49-F238E27FC236}">
                <a16:creationId xmlns:a16="http://schemas.microsoft.com/office/drawing/2014/main" id="{95869930-3339-9A91-0DE9-C89B6A3430AC}"/>
              </a:ext>
            </a:extLst>
          </p:cNvPr>
          <p:cNvPicPr>
            <a:picLocks noChangeAspect="1"/>
          </p:cNvPicPr>
          <p:nvPr/>
        </p:nvPicPr>
        <p:blipFill>
          <a:blip r:embed="rId4"/>
          <a:stretch>
            <a:fillRect/>
          </a:stretch>
        </p:blipFill>
        <p:spPr>
          <a:xfrm>
            <a:off x="9932888" y="1484858"/>
            <a:ext cx="1028789" cy="845893"/>
          </a:xfrm>
          <a:prstGeom prst="rect">
            <a:avLst/>
          </a:prstGeom>
        </p:spPr>
      </p:pic>
      <p:pic>
        <p:nvPicPr>
          <p:cNvPr id="9" name="Picture 8">
            <a:extLst>
              <a:ext uri="{FF2B5EF4-FFF2-40B4-BE49-F238E27FC236}">
                <a16:creationId xmlns:a16="http://schemas.microsoft.com/office/drawing/2014/main" id="{249B13F8-1809-0CD5-0043-7BF5A672F7CA}"/>
              </a:ext>
            </a:extLst>
          </p:cNvPr>
          <p:cNvPicPr>
            <a:picLocks noChangeAspect="1"/>
          </p:cNvPicPr>
          <p:nvPr/>
        </p:nvPicPr>
        <p:blipFill>
          <a:blip r:embed="rId5"/>
          <a:stretch>
            <a:fillRect/>
          </a:stretch>
        </p:blipFill>
        <p:spPr>
          <a:xfrm>
            <a:off x="4416936" y="1187220"/>
            <a:ext cx="823031" cy="396274"/>
          </a:xfrm>
          <a:prstGeom prst="rect">
            <a:avLst/>
          </a:prstGeom>
        </p:spPr>
      </p:pic>
      <p:pic>
        <p:nvPicPr>
          <p:cNvPr id="11" name="Picture 10">
            <a:extLst>
              <a:ext uri="{FF2B5EF4-FFF2-40B4-BE49-F238E27FC236}">
                <a16:creationId xmlns:a16="http://schemas.microsoft.com/office/drawing/2014/main" id="{5430DF96-0E54-E79B-E266-AF8BDABB5258}"/>
              </a:ext>
            </a:extLst>
          </p:cNvPr>
          <p:cNvPicPr>
            <a:picLocks noChangeAspect="1"/>
          </p:cNvPicPr>
          <p:nvPr/>
        </p:nvPicPr>
        <p:blipFill>
          <a:blip r:embed="rId6"/>
          <a:stretch>
            <a:fillRect/>
          </a:stretch>
        </p:blipFill>
        <p:spPr>
          <a:xfrm>
            <a:off x="2978657" y="1180031"/>
            <a:ext cx="2362405" cy="1455546"/>
          </a:xfrm>
          <a:prstGeom prst="rect">
            <a:avLst/>
          </a:prstGeom>
        </p:spPr>
      </p:pic>
      <p:pic>
        <p:nvPicPr>
          <p:cNvPr id="13" name="Picture 12">
            <a:extLst>
              <a:ext uri="{FF2B5EF4-FFF2-40B4-BE49-F238E27FC236}">
                <a16:creationId xmlns:a16="http://schemas.microsoft.com/office/drawing/2014/main" id="{1B41C7C7-19C5-5067-4053-48D6093F8EA5}"/>
              </a:ext>
            </a:extLst>
          </p:cNvPr>
          <p:cNvPicPr>
            <a:picLocks noChangeAspect="1"/>
          </p:cNvPicPr>
          <p:nvPr/>
        </p:nvPicPr>
        <p:blipFill>
          <a:blip r:embed="rId7"/>
          <a:stretch>
            <a:fillRect/>
          </a:stretch>
        </p:blipFill>
        <p:spPr>
          <a:xfrm>
            <a:off x="6203981" y="1309150"/>
            <a:ext cx="1150720" cy="548688"/>
          </a:xfrm>
          <a:prstGeom prst="rect">
            <a:avLst/>
          </a:prstGeom>
        </p:spPr>
      </p:pic>
      <p:pic>
        <p:nvPicPr>
          <p:cNvPr id="5" name="Picture 4">
            <a:extLst>
              <a:ext uri="{FF2B5EF4-FFF2-40B4-BE49-F238E27FC236}">
                <a16:creationId xmlns:a16="http://schemas.microsoft.com/office/drawing/2014/main" id="{7EE4A72F-0362-36B0-845F-DE52FC289C36}"/>
              </a:ext>
            </a:extLst>
          </p:cNvPr>
          <p:cNvPicPr>
            <a:picLocks noChangeAspect="1"/>
          </p:cNvPicPr>
          <p:nvPr/>
        </p:nvPicPr>
        <p:blipFill>
          <a:blip r:embed="rId8"/>
          <a:stretch>
            <a:fillRect/>
          </a:stretch>
        </p:blipFill>
        <p:spPr>
          <a:xfrm>
            <a:off x="4828451" y="2936143"/>
            <a:ext cx="2514818" cy="1783235"/>
          </a:xfrm>
          <a:prstGeom prst="rect">
            <a:avLst/>
          </a:prstGeom>
        </p:spPr>
      </p:pic>
      <p:pic>
        <p:nvPicPr>
          <p:cNvPr id="10" name="Picture 9">
            <a:extLst>
              <a:ext uri="{FF2B5EF4-FFF2-40B4-BE49-F238E27FC236}">
                <a16:creationId xmlns:a16="http://schemas.microsoft.com/office/drawing/2014/main" id="{5B2C2634-F4FC-DA0C-6531-4A7E909B0D39}"/>
              </a:ext>
            </a:extLst>
          </p:cNvPr>
          <p:cNvPicPr>
            <a:picLocks noChangeAspect="1"/>
          </p:cNvPicPr>
          <p:nvPr/>
        </p:nvPicPr>
        <p:blipFill>
          <a:blip r:embed="rId9"/>
          <a:stretch>
            <a:fillRect/>
          </a:stretch>
        </p:blipFill>
        <p:spPr>
          <a:xfrm>
            <a:off x="7354701" y="2940445"/>
            <a:ext cx="3238781" cy="274344"/>
          </a:xfrm>
          <a:prstGeom prst="rect">
            <a:avLst/>
          </a:prstGeom>
        </p:spPr>
      </p:pic>
      <p:pic>
        <p:nvPicPr>
          <p:cNvPr id="14" name="Picture 13">
            <a:extLst>
              <a:ext uri="{FF2B5EF4-FFF2-40B4-BE49-F238E27FC236}">
                <a16:creationId xmlns:a16="http://schemas.microsoft.com/office/drawing/2014/main" id="{63B33F38-8598-D26D-46C5-FCD9F7E8F329}"/>
              </a:ext>
            </a:extLst>
          </p:cNvPr>
          <p:cNvPicPr>
            <a:picLocks noChangeAspect="1"/>
          </p:cNvPicPr>
          <p:nvPr/>
        </p:nvPicPr>
        <p:blipFill>
          <a:blip r:embed="rId9"/>
          <a:stretch>
            <a:fillRect/>
          </a:stretch>
        </p:blipFill>
        <p:spPr>
          <a:xfrm>
            <a:off x="1589670" y="2907899"/>
            <a:ext cx="3238781" cy="274344"/>
          </a:xfrm>
          <a:prstGeom prst="rect">
            <a:avLst/>
          </a:prstGeom>
        </p:spPr>
      </p:pic>
      <p:pic>
        <p:nvPicPr>
          <p:cNvPr id="16" name="Picture 15">
            <a:extLst>
              <a:ext uri="{FF2B5EF4-FFF2-40B4-BE49-F238E27FC236}">
                <a16:creationId xmlns:a16="http://schemas.microsoft.com/office/drawing/2014/main" id="{AF2CE3CD-D485-46AE-1B36-D0F113CBDFEE}"/>
              </a:ext>
            </a:extLst>
          </p:cNvPr>
          <p:cNvPicPr>
            <a:picLocks noChangeAspect="1"/>
          </p:cNvPicPr>
          <p:nvPr/>
        </p:nvPicPr>
        <p:blipFill>
          <a:blip r:embed="rId9"/>
          <a:stretch>
            <a:fillRect/>
          </a:stretch>
        </p:blipFill>
        <p:spPr>
          <a:xfrm>
            <a:off x="756111" y="2901024"/>
            <a:ext cx="3238781" cy="274344"/>
          </a:xfrm>
          <a:prstGeom prst="rect">
            <a:avLst/>
          </a:prstGeom>
        </p:spPr>
      </p:pic>
      <p:pic>
        <p:nvPicPr>
          <p:cNvPr id="18" name="Picture 17">
            <a:extLst>
              <a:ext uri="{FF2B5EF4-FFF2-40B4-BE49-F238E27FC236}">
                <a16:creationId xmlns:a16="http://schemas.microsoft.com/office/drawing/2014/main" id="{1587B19D-4ECA-4103-E363-490BA9B11E54}"/>
              </a:ext>
            </a:extLst>
          </p:cNvPr>
          <p:cNvPicPr>
            <a:picLocks noChangeAspect="1"/>
          </p:cNvPicPr>
          <p:nvPr/>
        </p:nvPicPr>
        <p:blipFill>
          <a:blip r:embed="rId9"/>
          <a:stretch>
            <a:fillRect/>
          </a:stretch>
        </p:blipFill>
        <p:spPr>
          <a:xfrm>
            <a:off x="8766726" y="2957416"/>
            <a:ext cx="3238781" cy="274344"/>
          </a:xfrm>
          <a:prstGeom prst="rect">
            <a:avLst/>
          </a:prstGeom>
        </p:spPr>
      </p:pic>
    </p:spTree>
    <p:extLst>
      <p:ext uri="{BB962C8B-B14F-4D97-AF65-F5344CB8AC3E}">
        <p14:creationId xmlns:p14="http://schemas.microsoft.com/office/powerpoint/2010/main" val="3430561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4" name="Picture 3">
            <a:extLst>
              <a:ext uri="{FF2B5EF4-FFF2-40B4-BE49-F238E27FC236}">
                <a16:creationId xmlns:a16="http://schemas.microsoft.com/office/drawing/2014/main" id="{854CFF79-FA81-CC0B-C372-85A5DEF4EF68}"/>
              </a:ext>
            </a:extLst>
          </p:cNvPr>
          <p:cNvPicPr>
            <a:picLocks noChangeAspect="1"/>
          </p:cNvPicPr>
          <p:nvPr/>
        </p:nvPicPr>
        <p:blipFill>
          <a:blip r:embed="rId3"/>
          <a:stretch>
            <a:fillRect/>
          </a:stretch>
        </p:blipFill>
        <p:spPr>
          <a:xfrm>
            <a:off x="1870344" y="956095"/>
            <a:ext cx="8451312" cy="4945809"/>
          </a:xfrm>
          <a:prstGeom prst="rect">
            <a:avLst/>
          </a:prstGeom>
        </p:spPr>
      </p:pic>
      <p:pic>
        <p:nvPicPr>
          <p:cNvPr id="5" name="Picture 4">
            <a:extLst>
              <a:ext uri="{FF2B5EF4-FFF2-40B4-BE49-F238E27FC236}">
                <a16:creationId xmlns:a16="http://schemas.microsoft.com/office/drawing/2014/main" id="{7C5D2E0B-F17E-674F-3415-C96F3E95450F}"/>
              </a:ext>
            </a:extLst>
          </p:cNvPr>
          <p:cNvPicPr>
            <a:picLocks noChangeAspect="1"/>
          </p:cNvPicPr>
          <p:nvPr/>
        </p:nvPicPr>
        <p:blipFill>
          <a:blip r:embed="rId4"/>
          <a:stretch>
            <a:fillRect/>
          </a:stretch>
        </p:blipFill>
        <p:spPr>
          <a:xfrm>
            <a:off x="2592463" y="2015978"/>
            <a:ext cx="1028789" cy="845893"/>
          </a:xfrm>
          <a:prstGeom prst="rect">
            <a:avLst/>
          </a:prstGeom>
        </p:spPr>
      </p:pic>
      <p:pic>
        <p:nvPicPr>
          <p:cNvPr id="9" name="Picture 8">
            <a:extLst>
              <a:ext uri="{FF2B5EF4-FFF2-40B4-BE49-F238E27FC236}">
                <a16:creationId xmlns:a16="http://schemas.microsoft.com/office/drawing/2014/main" id="{EAF317BC-1EEF-3362-D545-9C9480801A84}"/>
              </a:ext>
            </a:extLst>
          </p:cNvPr>
          <p:cNvPicPr>
            <a:picLocks noChangeAspect="1"/>
          </p:cNvPicPr>
          <p:nvPr/>
        </p:nvPicPr>
        <p:blipFill>
          <a:blip r:embed="rId5"/>
          <a:stretch>
            <a:fillRect/>
          </a:stretch>
        </p:blipFill>
        <p:spPr>
          <a:xfrm>
            <a:off x="4965572" y="1812172"/>
            <a:ext cx="762066" cy="304826"/>
          </a:xfrm>
          <a:prstGeom prst="rect">
            <a:avLst/>
          </a:prstGeom>
        </p:spPr>
      </p:pic>
      <p:pic>
        <p:nvPicPr>
          <p:cNvPr id="11" name="Picture 10">
            <a:extLst>
              <a:ext uri="{FF2B5EF4-FFF2-40B4-BE49-F238E27FC236}">
                <a16:creationId xmlns:a16="http://schemas.microsoft.com/office/drawing/2014/main" id="{923348A1-62E9-D950-A53A-9C894DE79ED8}"/>
              </a:ext>
            </a:extLst>
          </p:cNvPr>
          <p:cNvPicPr>
            <a:picLocks noChangeAspect="1"/>
          </p:cNvPicPr>
          <p:nvPr/>
        </p:nvPicPr>
        <p:blipFill>
          <a:blip r:embed="rId6"/>
          <a:stretch>
            <a:fillRect/>
          </a:stretch>
        </p:blipFill>
        <p:spPr>
          <a:xfrm>
            <a:off x="3873690" y="1876926"/>
            <a:ext cx="822063" cy="682256"/>
          </a:xfrm>
          <a:prstGeom prst="rect">
            <a:avLst/>
          </a:prstGeom>
        </p:spPr>
      </p:pic>
      <p:pic>
        <p:nvPicPr>
          <p:cNvPr id="13" name="Picture 12">
            <a:extLst>
              <a:ext uri="{FF2B5EF4-FFF2-40B4-BE49-F238E27FC236}">
                <a16:creationId xmlns:a16="http://schemas.microsoft.com/office/drawing/2014/main" id="{F9F3FEC1-8A7A-2453-859F-FF496CED3C65}"/>
              </a:ext>
            </a:extLst>
          </p:cNvPr>
          <p:cNvPicPr>
            <a:picLocks noChangeAspect="1"/>
          </p:cNvPicPr>
          <p:nvPr/>
        </p:nvPicPr>
        <p:blipFill>
          <a:blip r:embed="rId7"/>
          <a:stretch>
            <a:fillRect/>
          </a:stretch>
        </p:blipFill>
        <p:spPr>
          <a:xfrm>
            <a:off x="2285028" y="1876926"/>
            <a:ext cx="1356478" cy="1150720"/>
          </a:xfrm>
          <a:prstGeom prst="rect">
            <a:avLst/>
          </a:prstGeom>
        </p:spPr>
      </p:pic>
    </p:spTree>
    <p:extLst>
      <p:ext uri="{BB962C8B-B14F-4D97-AF65-F5344CB8AC3E}">
        <p14:creationId xmlns:p14="http://schemas.microsoft.com/office/powerpoint/2010/main" val="513861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7" name="Picture 6" descr="A diagram of the body of a person">
            <a:extLst>
              <a:ext uri="{FF2B5EF4-FFF2-40B4-BE49-F238E27FC236}">
                <a16:creationId xmlns:a16="http://schemas.microsoft.com/office/drawing/2014/main" id="{5925B1F7-D200-48EC-9A6E-704CFDC55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725" y="580487"/>
            <a:ext cx="9734550" cy="5724525"/>
          </a:xfrm>
          <a:prstGeom prst="rect">
            <a:avLst/>
          </a:prstGeom>
        </p:spPr>
      </p:pic>
      <p:pic>
        <p:nvPicPr>
          <p:cNvPr id="9" name="Picture 8">
            <a:extLst>
              <a:ext uri="{FF2B5EF4-FFF2-40B4-BE49-F238E27FC236}">
                <a16:creationId xmlns:a16="http://schemas.microsoft.com/office/drawing/2014/main" id="{558D0392-D202-EC02-30DB-F7C4936F6859}"/>
              </a:ext>
            </a:extLst>
          </p:cNvPr>
          <p:cNvPicPr>
            <a:picLocks noChangeAspect="1"/>
          </p:cNvPicPr>
          <p:nvPr/>
        </p:nvPicPr>
        <p:blipFill>
          <a:blip r:embed="rId4"/>
          <a:stretch>
            <a:fillRect/>
          </a:stretch>
        </p:blipFill>
        <p:spPr>
          <a:xfrm>
            <a:off x="8904561" y="4586947"/>
            <a:ext cx="1508891" cy="685859"/>
          </a:xfrm>
          <a:prstGeom prst="rect">
            <a:avLst/>
          </a:prstGeom>
        </p:spPr>
      </p:pic>
      <p:pic>
        <p:nvPicPr>
          <p:cNvPr id="13" name="Picture 12">
            <a:extLst>
              <a:ext uri="{FF2B5EF4-FFF2-40B4-BE49-F238E27FC236}">
                <a16:creationId xmlns:a16="http://schemas.microsoft.com/office/drawing/2014/main" id="{C252CF39-79AF-3139-8375-DDF39099F6C2}"/>
              </a:ext>
            </a:extLst>
          </p:cNvPr>
          <p:cNvPicPr>
            <a:picLocks noChangeAspect="1"/>
          </p:cNvPicPr>
          <p:nvPr/>
        </p:nvPicPr>
        <p:blipFill>
          <a:blip r:embed="rId5"/>
          <a:stretch>
            <a:fillRect/>
          </a:stretch>
        </p:blipFill>
        <p:spPr>
          <a:xfrm>
            <a:off x="9787728" y="5218883"/>
            <a:ext cx="701101" cy="670618"/>
          </a:xfrm>
          <a:prstGeom prst="rect">
            <a:avLst/>
          </a:prstGeom>
        </p:spPr>
      </p:pic>
      <p:pic>
        <p:nvPicPr>
          <p:cNvPr id="15" name="Picture 14">
            <a:extLst>
              <a:ext uri="{FF2B5EF4-FFF2-40B4-BE49-F238E27FC236}">
                <a16:creationId xmlns:a16="http://schemas.microsoft.com/office/drawing/2014/main" id="{9BF6B7E0-5B08-8EED-8AA5-111AD3D5375D}"/>
              </a:ext>
            </a:extLst>
          </p:cNvPr>
          <p:cNvPicPr>
            <a:picLocks noChangeAspect="1"/>
          </p:cNvPicPr>
          <p:nvPr/>
        </p:nvPicPr>
        <p:blipFill>
          <a:blip r:embed="rId6"/>
          <a:stretch>
            <a:fillRect/>
          </a:stretch>
        </p:blipFill>
        <p:spPr>
          <a:xfrm>
            <a:off x="9787728" y="5904742"/>
            <a:ext cx="1226926" cy="335309"/>
          </a:xfrm>
          <a:prstGeom prst="rect">
            <a:avLst/>
          </a:prstGeom>
        </p:spPr>
      </p:pic>
      <p:pic>
        <p:nvPicPr>
          <p:cNvPr id="17" name="Picture 16">
            <a:extLst>
              <a:ext uri="{FF2B5EF4-FFF2-40B4-BE49-F238E27FC236}">
                <a16:creationId xmlns:a16="http://schemas.microsoft.com/office/drawing/2014/main" id="{DE6C6AE6-0055-B760-7FB2-F384F0BA698C}"/>
              </a:ext>
            </a:extLst>
          </p:cNvPr>
          <p:cNvPicPr>
            <a:picLocks noChangeAspect="1"/>
          </p:cNvPicPr>
          <p:nvPr/>
        </p:nvPicPr>
        <p:blipFill>
          <a:blip r:embed="rId7"/>
          <a:stretch>
            <a:fillRect/>
          </a:stretch>
        </p:blipFill>
        <p:spPr>
          <a:xfrm>
            <a:off x="8911352" y="4077725"/>
            <a:ext cx="1226926" cy="594412"/>
          </a:xfrm>
          <a:prstGeom prst="rect">
            <a:avLst/>
          </a:prstGeom>
        </p:spPr>
      </p:pic>
      <p:pic>
        <p:nvPicPr>
          <p:cNvPr id="19" name="Picture 18">
            <a:extLst>
              <a:ext uri="{FF2B5EF4-FFF2-40B4-BE49-F238E27FC236}">
                <a16:creationId xmlns:a16="http://schemas.microsoft.com/office/drawing/2014/main" id="{C9D7904C-3FAC-C9DB-720D-8EA952BB55C6}"/>
              </a:ext>
            </a:extLst>
          </p:cNvPr>
          <p:cNvPicPr>
            <a:picLocks noChangeAspect="1"/>
          </p:cNvPicPr>
          <p:nvPr/>
        </p:nvPicPr>
        <p:blipFill>
          <a:blip r:embed="rId8"/>
          <a:stretch>
            <a:fillRect/>
          </a:stretch>
        </p:blipFill>
        <p:spPr>
          <a:xfrm>
            <a:off x="3532088" y="1593462"/>
            <a:ext cx="1028789" cy="845893"/>
          </a:xfrm>
          <a:prstGeom prst="rect">
            <a:avLst/>
          </a:prstGeom>
        </p:spPr>
      </p:pic>
      <p:pic>
        <p:nvPicPr>
          <p:cNvPr id="21" name="Picture 20">
            <a:extLst>
              <a:ext uri="{FF2B5EF4-FFF2-40B4-BE49-F238E27FC236}">
                <a16:creationId xmlns:a16="http://schemas.microsoft.com/office/drawing/2014/main" id="{B20675DC-561E-A400-5E5B-B4E368FDC4ED}"/>
              </a:ext>
            </a:extLst>
          </p:cNvPr>
          <p:cNvPicPr>
            <a:picLocks noChangeAspect="1"/>
          </p:cNvPicPr>
          <p:nvPr/>
        </p:nvPicPr>
        <p:blipFill>
          <a:blip r:embed="rId9"/>
          <a:stretch>
            <a:fillRect/>
          </a:stretch>
        </p:blipFill>
        <p:spPr>
          <a:xfrm>
            <a:off x="4760882" y="1895878"/>
            <a:ext cx="929721" cy="441998"/>
          </a:xfrm>
          <a:prstGeom prst="rect">
            <a:avLst/>
          </a:prstGeom>
        </p:spPr>
      </p:pic>
    </p:spTree>
    <p:extLst>
      <p:ext uri="{BB962C8B-B14F-4D97-AF65-F5344CB8AC3E}">
        <p14:creationId xmlns:p14="http://schemas.microsoft.com/office/powerpoint/2010/main" val="280799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4" name="Picture 3" descr="A diagram of the chakras&#10;&#10;Description automatically generated">
            <a:extLst>
              <a:ext uri="{FF2B5EF4-FFF2-40B4-BE49-F238E27FC236}">
                <a16:creationId xmlns:a16="http://schemas.microsoft.com/office/drawing/2014/main" id="{FC81A469-8789-CE28-E4C1-123CC58CA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725" y="566737"/>
            <a:ext cx="9734550" cy="5724525"/>
          </a:xfrm>
          <a:prstGeom prst="rect">
            <a:avLst/>
          </a:prstGeom>
        </p:spPr>
      </p:pic>
    </p:spTree>
    <p:extLst>
      <p:ext uri="{BB962C8B-B14F-4D97-AF65-F5344CB8AC3E}">
        <p14:creationId xmlns:p14="http://schemas.microsoft.com/office/powerpoint/2010/main" val="1799790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4" name="Picture 3">
            <a:extLst>
              <a:ext uri="{FF2B5EF4-FFF2-40B4-BE49-F238E27FC236}">
                <a16:creationId xmlns:a16="http://schemas.microsoft.com/office/drawing/2014/main" id="{6D210404-B409-2DFF-BE49-BA64F27C8944}"/>
              </a:ext>
            </a:extLst>
          </p:cNvPr>
          <p:cNvPicPr>
            <a:picLocks noChangeAspect="1"/>
          </p:cNvPicPr>
          <p:nvPr/>
        </p:nvPicPr>
        <p:blipFill>
          <a:blip r:embed="rId3"/>
          <a:stretch>
            <a:fillRect/>
          </a:stretch>
        </p:blipFill>
        <p:spPr>
          <a:xfrm>
            <a:off x="3013443" y="1192336"/>
            <a:ext cx="6165114" cy="4473328"/>
          </a:xfrm>
          <a:prstGeom prst="rect">
            <a:avLst/>
          </a:prstGeom>
        </p:spPr>
      </p:pic>
    </p:spTree>
    <p:extLst>
      <p:ext uri="{BB962C8B-B14F-4D97-AF65-F5344CB8AC3E}">
        <p14:creationId xmlns:p14="http://schemas.microsoft.com/office/powerpoint/2010/main" val="654195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4555B9-B2F3-6595-CEE7-4C6F2A6D146E}"/>
              </a:ext>
            </a:extLst>
          </p:cNvPr>
          <p:cNvSpPr>
            <a:spLocks noGrp="1"/>
          </p:cNvSpPr>
          <p:nvPr>
            <p:ph type="sldNum" sz="quarter" idx="12"/>
          </p:nvPr>
        </p:nvSpPr>
        <p:spPr/>
        <p:txBody>
          <a:bodyPr/>
          <a:lstStyle/>
          <a:p>
            <a:fld id="{D8DA9DAA-006C-4F4B-980E-E3DF019B24E2}" type="slidenum">
              <a:rPr lang="en-US" smtClean="0"/>
              <a:t>17</a:t>
            </a:fld>
            <a:endParaRPr lang="en-US" dirty="0"/>
          </a:p>
        </p:txBody>
      </p:sp>
      <p:sp>
        <p:nvSpPr>
          <p:cNvPr id="3" name="Slide Number Placeholder 1">
            <a:extLst>
              <a:ext uri="{FF2B5EF4-FFF2-40B4-BE49-F238E27FC236}">
                <a16:creationId xmlns:a16="http://schemas.microsoft.com/office/drawing/2014/main" id="{BA930600-AB1F-8AD8-D74B-7A3571B09C8A}"/>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cap="all" spc="1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8DA9DAA-006C-4F4B-980E-E3DF019B24E2}" type="slidenum">
              <a:rPr lang="en-US" smtClean="0">
                <a:solidFill>
                  <a:prstClr val="black">
                    <a:tint val="75000"/>
                  </a:prstClr>
                </a:solidFill>
                <a:latin typeface="Univers"/>
              </a:rPr>
              <a:pPr>
                <a:defRPr/>
              </a:pPr>
              <a:t>17</a:t>
            </a:fld>
            <a:endParaRPr lang="en-US" dirty="0">
              <a:solidFill>
                <a:prstClr val="black">
                  <a:tint val="75000"/>
                </a:prstClr>
              </a:solidFill>
              <a:latin typeface="Univers"/>
            </a:endParaRPr>
          </a:p>
        </p:txBody>
      </p:sp>
      <p:pic>
        <p:nvPicPr>
          <p:cNvPr id="4" name="Picture 3">
            <a:extLst>
              <a:ext uri="{FF2B5EF4-FFF2-40B4-BE49-F238E27FC236}">
                <a16:creationId xmlns:a16="http://schemas.microsoft.com/office/drawing/2014/main" id="{CECC2195-34AA-7C4A-A325-4D5C9275E253}"/>
              </a:ext>
            </a:extLst>
          </p:cNvPr>
          <p:cNvPicPr>
            <a:picLocks noChangeAspect="1"/>
          </p:cNvPicPr>
          <p:nvPr/>
        </p:nvPicPr>
        <p:blipFill>
          <a:blip r:embed="rId3"/>
          <a:stretch>
            <a:fillRect/>
          </a:stretch>
        </p:blipFill>
        <p:spPr>
          <a:xfrm>
            <a:off x="1919878" y="1299025"/>
            <a:ext cx="8352244" cy="4259949"/>
          </a:xfrm>
          <a:prstGeom prst="rect">
            <a:avLst/>
          </a:prstGeom>
        </p:spPr>
      </p:pic>
    </p:spTree>
    <p:extLst>
      <p:ext uri="{BB962C8B-B14F-4D97-AF65-F5344CB8AC3E}">
        <p14:creationId xmlns:p14="http://schemas.microsoft.com/office/powerpoint/2010/main" val="3711676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A808CB-1EC5-3041-2EE4-86E86106E519}"/>
              </a:ext>
            </a:extLst>
          </p:cNvPr>
          <p:cNvPicPr>
            <a:picLocks noChangeAspect="1"/>
          </p:cNvPicPr>
          <p:nvPr/>
        </p:nvPicPr>
        <p:blipFill rotWithShape="1">
          <a:blip r:embed="rId3">
            <a:extLst>
              <a:ext uri="{28A0092B-C50C-407E-A947-70E740481C1C}">
                <a14:useLocalDpi xmlns:a14="http://schemas.microsoft.com/office/drawing/2010/main" val="0"/>
              </a:ext>
            </a:extLst>
          </a:blip>
          <a:srcRect l="787" r="787"/>
          <a:stretch/>
        </p:blipFill>
        <p:spPr>
          <a:xfrm>
            <a:off x="-1504" y="0"/>
            <a:ext cx="12191980" cy="6967612"/>
          </a:xfrm>
          <a:prstGeom prst="rect">
            <a:avLst/>
          </a:prstGeom>
        </p:spPr>
      </p:pic>
      <p:pic>
        <p:nvPicPr>
          <p:cNvPr id="5" name="Picture 4">
            <a:extLst>
              <a:ext uri="{FF2B5EF4-FFF2-40B4-BE49-F238E27FC236}">
                <a16:creationId xmlns:a16="http://schemas.microsoft.com/office/drawing/2014/main" id="{0E09A399-4B91-9E0B-F2BF-0691979A8F1C}"/>
              </a:ext>
            </a:extLst>
          </p:cNvPr>
          <p:cNvPicPr>
            <a:picLocks noChangeAspect="1"/>
          </p:cNvPicPr>
          <p:nvPr/>
        </p:nvPicPr>
        <p:blipFill>
          <a:blip r:embed="rId4"/>
          <a:stretch>
            <a:fillRect/>
          </a:stretch>
        </p:blipFill>
        <p:spPr>
          <a:xfrm>
            <a:off x="1927829" y="1280304"/>
            <a:ext cx="8352244" cy="4313294"/>
          </a:xfrm>
          <a:prstGeom prst="rect">
            <a:avLst/>
          </a:prstGeom>
        </p:spPr>
      </p:pic>
    </p:spTree>
    <p:extLst>
      <p:ext uri="{BB962C8B-B14F-4D97-AF65-F5344CB8AC3E}">
        <p14:creationId xmlns:p14="http://schemas.microsoft.com/office/powerpoint/2010/main" val="1675723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09E7AE58-B056-77AF-AC3A-D1979D636950}"/>
              </a:ext>
            </a:extLst>
          </p:cNvPr>
          <p:cNvPicPr>
            <a:picLocks noChangeAspect="1"/>
          </p:cNvPicPr>
          <p:nvPr/>
        </p:nvPicPr>
        <p:blipFill>
          <a:blip r:embed="rId3"/>
          <a:stretch>
            <a:fillRect/>
          </a:stretch>
        </p:blipFill>
        <p:spPr>
          <a:xfrm>
            <a:off x="4181014" y="281566"/>
            <a:ext cx="4001283" cy="6576433"/>
          </a:xfrm>
          <a:prstGeom prst="rect">
            <a:avLst/>
          </a:prstGeom>
        </p:spPr>
      </p:pic>
      <p:pic>
        <p:nvPicPr>
          <p:cNvPr id="7" name="Picture 6">
            <a:extLst>
              <a:ext uri="{FF2B5EF4-FFF2-40B4-BE49-F238E27FC236}">
                <a16:creationId xmlns:a16="http://schemas.microsoft.com/office/drawing/2014/main" id="{EB96779E-7E7D-1E21-43F5-EDCE1532C854}"/>
              </a:ext>
            </a:extLst>
          </p:cNvPr>
          <p:cNvPicPr>
            <a:picLocks noChangeAspect="1"/>
          </p:cNvPicPr>
          <p:nvPr/>
        </p:nvPicPr>
        <p:blipFill>
          <a:blip r:embed="rId4"/>
          <a:stretch>
            <a:fillRect/>
          </a:stretch>
        </p:blipFill>
        <p:spPr>
          <a:xfrm>
            <a:off x="4452183" y="117605"/>
            <a:ext cx="3619762" cy="841772"/>
          </a:xfrm>
          <a:prstGeom prst="rect">
            <a:avLst/>
          </a:prstGeom>
        </p:spPr>
      </p:pic>
    </p:spTree>
    <p:extLst>
      <p:ext uri="{BB962C8B-B14F-4D97-AF65-F5344CB8AC3E}">
        <p14:creationId xmlns:p14="http://schemas.microsoft.com/office/powerpoint/2010/main" val="671414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0BBB40D5-D525-BB34-0593-80AA3527879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331" y="3684"/>
            <a:ext cx="12171811" cy="6846644"/>
          </a:xfrm>
          <a:prstGeom prst="rect">
            <a:avLst/>
          </a:prstGeom>
        </p:spPr>
      </p:pic>
      <p:sp>
        <p:nvSpPr>
          <p:cNvPr id="3" name="TextBox 2">
            <a:extLst>
              <a:ext uri="{FF2B5EF4-FFF2-40B4-BE49-F238E27FC236}">
                <a16:creationId xmlns:a16="http://schemas.microsoft.com/office/drawing/2014/main" id="{0BD3E7BD-2055-D933-821A-6F93D4A218EC}"/>
              </a:ext>
            </a:extLst>
          </p:cNvPr>
          <p:cNvSpPr txBox="1"/>
          <p:nvPr/>
        </p:nvSpPr>
        <p:spPr>
          <a:xfrm>
            <a:off x="0" y="-90665"/>
            <a:ext cx="9879183" cy="1107996"/>
          </a:xfrm>
          <a:prstGeom prst="rect">
            <a:avLst/>
          </a:prstGeom>
          <a:noFill/>
        </p:spPr>
        <p:txBody>
          <a:bodyPr wrap="square" rtlCol="0">
            <a:spAutoFit/>
          </a:bodyPr>
          <a:lstStyle/>
          <a:p>
            <a:pPr algn="r"/>
            <a:r>
              <a:rPr lang="en-US" sz="6600" i="1" dirty="0">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8464992D-764B-F183-1D2D-B11025128FC7}"/>
              </a:ext>
            </a:extLst>
          </p:cNvPr>
          <p:cNvSpPr txBox="1"/>
          <p:nvPr/>
        </p:nvSpPr>
        <p:spPr>
          <a:xfrm>
            <a:off x="310243" y="220436"/>
            <a:ext cx="11173149" cy="1107996"/>
          </a:xfrm>
          <a:prstGeom prst="rect">
            <a:avLst/>
          </a:prstGeom>
          <a:noFill/>
        </p:spPr>
        <p:txBody>
          <a:bodyPr wrap="square" rtlCol="0">
            <a:spAutoFit/>
          </a:bodyPr>
          <a:lstStyle/>
          <a:p>
            <a:pPr algn="ctr"/>
            <a:r>
              <a:rPr lang="en-US" sz="6600" b="1" i="1" u="sng" dirty="0">
                <a:solidFill>
                  <a:srgbClr val="421C5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Meditation</a:t>
            </a:r>
          </a:p>
        </p:txBody>
      </p:sp>
      <p:sp>
        <p:nvSpPr>
          <p:cNvPr id="5" name="TextBox 4">
            <a:extLst>
              <a:ext uri="{FF2B5EF4-FFF2-40B4-BE49-F238E27FC236}">
                <a16:creationId xmlns:a16="http://schemas.microsoft.com/office/drawing/2014/main" id="{2041B3BF-D89F-9A18-76D5-BC06761AEA28}"/>
              </a:ext>
            </a:extLst>
          </p:cNvPr>
          <p:cNvSpPr txBox="1"/>
          <p:nvPr/>
        </p:nvSpPr>
        <p:spPr>
          <a:xfrm>
            <a:off x="195943" y="1404258"/>
            <a:ext cx="11789228" cy="4708981"/>
          </a:xfrm>
          <a:prstGeom prst="rect">
            <a:avLst/>
          </a:prstGeom>
          <a:noFill/>
        </p:spPr>
        <p:txBody>
          <a:bodyPr wrap="square" rtlCol="0">
            <a:spAutoFit/>
          </a:bodyPr>
          <a:lstStyle/>
          <a:p>
            <a:pPr algn="ctr"/>
            <a:r>
              <a:rPr lang="en-US" sz="6000" b="1" i="1" dirty="0">
                <a:solidFill>
                  <a:srgbClr val="421C5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Music </a:t>
            </a:r>
          </a:p>
          <a:p>
            <a:pPr algn="ctr"/>
            <a:endParaRPr lang="en-US" sz="6000" b="1" i="1" dirty="0">
              <a:solidFill>
                <a:srgbClr val="421C5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endParaRPr>
          </a:p>
          <a:p>
            <a:pPr algn="ctr"/>
            <a:r>
              <a:rPr lang="en-US" sz="6000" b="1" i="1" dirty="0">
                <a:solidFill>
                  <a:srgbClr val="421C5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Elgar’s “Enigma Variations”</a:t>
            </a:r>
          </a:p>
          <a:p>
            <a:pPr algn="ctr"/>
            <a:endParaRPr lang="en-US" sz="6000" b="1" i="1" dirty="0">
              <a:solidFill>
                <a:srgbClr val="421C5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endParaRPr>
          </a:p>
          <a:p>
            <a:pPr algn="ctr"/>
            <a:r>
              <a:rPr lang="en-US" sz="6000" b="1" i="1" dirty="0">
                <a:solidFill>
                  <a:srgbClr val="421C5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Variation #9 “Nimrod”  </a:t>
            </a:r>
            <a:endParaRPr lang="en-US" sz="6000" b="1" i="1" u="sng" dirty="0">
              <a:solidFill>
                <a:srgbClr val="421C5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endParaRPr>
          </a:p>
        </p:txBody>
      </p:sp>
    </p:spTree>
    <p:extLst>
      <p:ext uri="{BB962C8B-B14F-4D97-AF65-F5344CB8AC3E}">
        <p14:creationId xmlns:p14="http://schemas.microsoft.com/office/powerpoint/2010/main" val="2449955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4" name="Picture 3">
            <a:extLst>
              <a:ext uri="{FF2B5EF4-FFF2-40B4-BE49-F238E27FC236}">
                <a16:creationId xmlns:a16="http://schemas.microsoft.com/office/drawing/2014/main" id="{52A18E52-EA43-5E97-6D8B-7359CDF6A81D}"/>
              </a:ext>
            </a:extLst>
          </p:cNvPr>
          <p:cNvPicPr>
            <a:picLocks noChangeAspect="1"/>
          </p:cNvPicPr>
          <p:nvPr/>
        </p:nvPicPr>
        <p:blipFill>
          <a:blip r:embed="rId3"/>
          <a:stretch>
            <a:fillRect/>
          </a:stretch>
        </p:blipFill>
        <p:spPr>
          <a:xfrm>
            <a:off x="2289480" y="586493"/>
            <a:ext cx="7613040" cy="5685013"/>
          </a:xfrm>
          <a:prstGeom prst="rect">
            <a:avLst/>
          </a:prstGeom>
        </p:spPr>
      </p:pic>
    </p:spTree>
    <p:extLst>
      <p:ext uri="{BB962C8B-B14F-4D97-AF65-F5344CB8AC3E}">
        <p14:creationId xmlns:p14="http://schemas.microsoft.com/office/powerpoint/2010/main" val="2481405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66910B-5235-D8C1-BE96-07E26A042317}"/>
              </a:ext>
            </a:extLst>
          </p:cNvPr>
          <p:cNvSpPr>
            <a:spLocks noGrp="1"/>
          </p:cNvSpPr>
          <p:nvPr>
            <p:ph type="sldNum" sz="quarter" idx="12"/>
          </p:nvPr>
        </p:nvSpPr>
        <p:spPr/>
        <p:txBody>
          <a:bodyPr/>
          <a:lstStyle/>
          <a:p>
            <a:fld id="{D8DA9DAA-006C-4F4B-980E-E3DF019B24E2}" type="slidenum">
              <a:rPr lang="en-US" smtClean="0"/>
              <a:t>21</a:t>
            </a:fld>
            <a:endParaRPr lang="en-US" dirty="0"/>
          </a:p>
        </p:txBody>
      </p:sp>
      <p:sp>
        <p:nvSpPr>
          <p:cNvPr id="6" name="TextBox 5">
            <a:extLst>
              <a:ext uri="{FF2B5EF4-FFF2-40B4-BE49-F238E27FC236}">
                <a16:creationId xmlns:a16="http://schemas.microsoft.com/office/drawing/2014/main" id="{781FA6E9-F9F4-FD82-ABD5-3DEDFAC2508E}"/>
              </a:ext>
            </a:extLst>
          </p:cNvPr>
          <p:cNvSpPr txBox="1"/>
          <p:nvPr/>
        </p:nvSpPr>
        <p:spPr>
          <a:xfrm>
            <a:off x="1425203" y="586478"/>
            <a:ext cx="9642190" cy="4739759"/>
          </a:xfrm>
          <a:prstGeom prst="rect">
            <a:avLst/>
          </a:prstGeom>
          <a:noFill/>
        </p:spPr>
        <p:txBody>
          <a:bodyPr wrap="square">
            <a:spAutoFit/>
          </a:bodyPr>
          <a:lstStyle/>
          <a:p>
            <a:pPr rtl="0">
              <a:spcBef>
                <a:spcPts val="0"/>
              </a:spcBef>
              <a:spcAft>
                <a:spcPts val="1500"/>
              </a:spcAft>
            </a:pPr>
            <a:r>
              <a:rPr lang="en-US" sz="1800" b="0" i="0" u="none" strike="noStrike" dirty="0">
                <a:solidFill>
                  <a:srgbClr val="374151"/>
                </a:solidFill>
                <a:effectLst/>
                <a:latin typeface="Roboto" panose="02000000000000000000" pitchFamily="2" charset="0"/>
              </a:rPr>
              <a:t>This Map of the Soul can be seen as  an amalgamation of many spiritual and metaphysical beliefs that concern the nature of the Self, the soul, and its relationship to the Divine. It integrates concepts found in various esoteric teachings, reincarnation theories, and transpersonal psychology. Here's an introductory look at this worldview:</a:t>
            </a:r>
            <a:endParaRPr lang="en-US" b="0" dirty="0">
              <a:effectLst/>
            </a:endParaRPr>
          </a:p>
          <a:p>
            <a:pPr rtl="0" fontAlgn="base">
              <a:spcBef>
                <a:spcPts val="1500"/>
              </a:spcBef>
              <a:spcAft>
                <a:spcPts val="1500"/>
              </a:spcAft>
              <a:buFont typeface="Arial" panose="020B0604020202020204" pitchFamily="34" charset="0"/>
              <a:buChar char="•"/>
            </a:pPr>
            <a:r>
              <a:rPr lang="en-US" sz="1800" b="1" i="0" u="none" strike="noStrike" dirty="0">
                <a:solidFill>
                  <a:srgbClr val="374151"/>
                </a:solidFill>
                <a:effectLst/>
                <a:latin typeface="Roboto" panose="02000000000000000000" pitchFamily="2" charset="0"/>
              </a:rPr>
              <a:t>Divine Spark as Transcendental Reality</a:t>
            </a:r>
            <a:r>
              <a:rPr lang="en-US" sz="1800" b="0" i="0" u="none" strike="noStrike" dirty="0">
                <a:solidFill>
                  <a:srgbClr val="374151"/>
                </a:solidFill>
                <a:effectLst/>
                <a:latin typeface="Roboto" panose="02000000000000000000" pitchFamily="2" charset="0"/>
              </a:rPr>
              <a:t>: Within this view, the "divine spark" is the core of your being, an indestructible and eternal aspect that is fundamentally one with the Divine source. This spark is transcendental, meaning it exists beyond the physical and temporal realms. It's the purest form of your existence that remains constant across all forms and lifetimes.</a:t>
            </a:r>
          </a:p>
          <a:p>
            <a:pPr rtl="0" fontAlgn="base">
              <a:spcBef>
                <a:spcPts val="1500"/>
              </a:spcBef>
              <a:spcAft>
                <a:spcPts val="1500"/>
              </a:spcAft>
              <a:buFont typeface="Arial" panose="020B0604020202020204" pitchFamily="34" charset="0"/>
              <a:buChar char="•"/>
            </a:pPr>
            <a:r>
              <a:rPr lang="en-US" sz="1800" b="1" i="0" u="none" strike="noStrike" dirty="0">
                <a:solidFill>
                  <a:srgbClr val="374151"/>
                </a:solidFill>
                <a:effectLst/>
                <a:latin typeface="Roboto" panose="02000000000000000000" pitchFamily="2" charset="0"/>
              </a:rPr>
              <a:t>Soul as the Spiritual Body</a:t>
            </a:r>
            <a:r>
              <a:rPr lang="en-US" sz="1800" b="0" i="0" u="none" strike="noStrike" dirty="0">
                <a:solidFill>
                  <a:srgbClr val="374151"/>
                </a:solidFill>
                <a:effectLst/>
                <a:latin typeface="Roboto" panose="02000000000000000000" pitchFamily="2" charset="0"/>
              </a:rPr>
              <a:t>: As the divine spark enters creation, it is encapsulated within a soul, which is viewed as a distinct creation by the Divine, designed to house the spark within the manifest world. This soul is not just a repository of experiences, but a dynamic, evolving spiritual entity. It’s considered to be the vehicle through which the divine spark engages with the material world.</a:t>
            </a:r>
          </a:p>
        </p:txBody>
      </p:sp>
    </p:spTree>
    <p:extLst>
      <p:ext uri="{BB962C8B-B14F-4D97-AF65-F5344CB8AC3E}">
        <p14:creationId xmlns:p14="http://schemas.microsoft.com/office/powerpoint/2010/main" val="1654710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3B449-5F16-893A-4060-0BC207E73E59}"/>
              </a:ext>
            </a:extLst>
          </p:cNvPr>
          <p:cNvSpPr>
            <a:spLocks noGrp="1"/>
          </p:cNvSpPr>
          <p:nvPr>
            <p:ph type="sldNum" sz="quarter" idx="12"/>
          </p:nvPr>
        </p:nvSpPr>
        <p:spPr/>
        <p:txBody>
          <a:bodyPr/>
          <a:lstStyle/>
          <a:p>
            <a:fld id="{D8DA9DAA-006C-4F4B-980E-E3DF019B24E2}" type="slidenum">
              <a:rPr lang="en-US" smtClean="0"/>
              <a:t>22</a:t>
            </a:fld>
            <a:endParaRPr lang="en-US" dirty="0"/>
          </a:p>
        </p:txBody>
      </p:sp>
      <p:sp>
        <p:nvSpPr>
          <p:cNvPr id="4" name="TextBox 3">
            <a:extLst>
              <a:ext uri="{FF2B5EF4-FFF2-40B4-BE49-F238E27FC236}">
                <a16:creationId xmlns:a16="http://schemas.microsoft.com/office/drawing/2014/main" id="{BCE0C05B-C97F-5B26-12B0-F48667772CE3}"/>
              </a:ext>
            </a:extLst>
          </p:cNvPr>
          <p:cNvSpPr txBox="1"/>
          <p:nvPr/>
        </p:nvSpPr>
        <p:spPr>
          <a:xfrm>
            <a:off x="1620694" y="620727"/>
            <a:ext cx="8816077" cy="4716676"/>
          </a:xfrm>
          <a:prstGeom prst="rect">
            <a:avLst/>
          </a:prstGeom>
          <a:noFill/>
        </p:spPr>
        <p:txBody>
          <a:bodyPr wrap="square">
            <a:spAutoFit/>
          </a:bodyPr>
          <a:lstStyle/>
          <a:p>
            <a:pPr rtl="0" fontAlgn="base">
              <a:spcBef>
                <a:spcPts val="1500"/>
              </a:spcBef>
              <a:spcAft>
                <a:spcPts val="0"/>
              </a:spcAft>
              <a:buFont typeface="Arial" panose="020B0604020202020204" pitchFamily="34" charset="0"/>
              <a:buChar char="•"/>
            </a:pPr>
            <a:r>
              <a:rPr lang="en-US" sz="1800" b="1" i="0" u="none" strike="noStrike" dirty="0">
                <a:solidFill>
                  <a:srgbClr val="374151"/>
                </a:solidFill>
                <a:effectLst/>
                <a:latin typeface="Roboto" panose="02000000000000000000" pitchFamily="2" charset="0"/>
              </a:rPr>
              <a:t>Soul’s Multidimensional Nature</a:t>
            </a:r>
            <a:r>
              <a:rPr lang="en-US" sz="1800" b="0" i="0" u="none" strike="noStrike" dirty="0">
                <a:solidFill>
                  <a:srgbClr val="374151"/>
                </a:solidFill>
                <a:effectLst/>
                <a:latin typeface="Roboto" panose="02000000000000000000" pitchFamily="2" charset="0"/>
              </a:rPr>
              <a:t>: The soul contains various layers of consciousness. The conscious mind is what we are aware of in our day-to-day life. The subconscious holds our deeper instincts, memories, and learned behaviors. The superconscious is often equated with the higher self or the aspect of our consciousness that is most directly connected to the divine spark and can access universal truths and wisdom.</a:t>
            </a:r>
          </a:p>
          <a:p>
            <a:pPr rtl="0" fontAlgn="base">
              <a:spcBef>
                <a:spcPts val="0"/>
              </a:spcBef>
              <a:spcAft>
                <a:spcPts val="0"/>
              </a:spcAft>
              <a:buFont typeface="Arial" panose="020B0604020202020204" pitchFamily="34" charset="0"/>
              <a:buChar char="•"/>
            </a:pPr>
            <a:endParaRPr lang="en-US" sz="1800" b="1" i="0" u="none" strike="noStrike" dirty="0">
              <a:solidFill>
                <a:srgbClr val="374151"/>
              </a:solidFill>
              <a:effectLst/>
              <a:latin typeface="Roboto" panose="02000000000000000000" pitchFamily="2" charset="0"/>
            </a:endParaRPr>
          </a:p>
          <a:p>
            <a:pPr rtl="0" fontAlgn="base">
              <a:spcBef>
                <a:spcPts val="0"/>
              </a:spcBef>
              <a:spcAft>
                <a:spcPts val="0"/>
              </a:spcAft>
              <a:buFont typeface="Arial" panose="020B0604020202020204" pitchFamily="34" charset="0"/>
              <a:buChar char="•"/>
            </a:pPr>
            <a:r>
              <a:rPr lang="en-US" sz="1800" b="1" i="0" u="none" strike="noStrike" dirty="0">
                <a:solidFill>
                  <a:srgbClr val="374151"/>
                </a:solidFill>
                <a:effectLst/>
                <a:latin typeface="Roboto" panose="02000000000000000000" pitchFamily="2" charset="0"/>
              </a:rPr>
              <a:t>Reincarnation and the Accumulation of Experience</a:t>
            </a:r>
            <a:r>
              <a:rPr lang="en-US" sz="1800" b="0" i="0" u="none" strike="noStrike" dirty="0">
                <a:solidFill>
                  <a:srgbClr val="374151"/>
                </a:solidFill>
                <a:effectLst/>
                <a:latin typeface="Roboto" panose="02000000000000000000" pitchFamily="2" charset="0"/>
              </a:rPr>
              <a:t>: The soul, in its spiritual journey,  incarnates across multiple lifetimes. Each life (lifetime) is an opportunity to learn, grow, and evolve, with lessons and experiences recorded within the soul’s memory — sometimes referred to as the Akashic records in theosophical beliefs. We find our deepest unique expression into the Divine Creation as we awaken and evolve.</a:t>
            </a:r>
          </a:p>
          <a:p>
            <a:pPr rtl="0" fontAlgn="base">
              <a:spcBef>
                <a:spcPts val="0"/>
              </a:spcBef>
              <a:spcAft>
                <a:spcPts val="1500"/>
              </a:spcAft>
              <a:buFont typeface="Arial" panose="020B0604020202020204" pitchFamily="34" charset="0"/>
              <a:buChar char="•"/>
            </a:pPr>
            <a:endParaRPr lang="en-US" sz="1800" b="1" i="0" u="none" strike="noStrike" dirty="0">
              <a:solidFill>
                <a:srgbClr val="374151"/>
              </a:solidFill>
              <a:effectLst/>
              <a:latin typeface="Roboto" panose="02000000000000000000" pitchFamily="2" charset="0"/>
            </a:endParaRPr>
          </a:p>
          <a:p>
            <a:pPr rtl="0" fontAlgn="base">
              <a:spcBef>
                <a:spcPts val="0"/>
              </a:spcBef>
              <a:spcAft>
                <a:spcPts val="1500"/>
              </a:spcAft>
              <a:buFont typeface="Arial" panose="020B0604020202020204" pitchFamily="34" charset="0"/>
              <a:buChar char="•"/>
            </a:pPr>
            <a:r>
              <a:rPr lang="en-US" sz="1800" b="1" i="0" u="none" strike="noStrike" dirty="0">
                <a:solidFill>
                  <a:srgbClr val="374151"/>
                </a:solidFill>
                <a:effectLst/>
                <a:latin typeface="Roboto" panose="02000000000000000000" pitchFamily="2" charset="0"/>
              </a:rPr>
              <a:t>Life as Integration</a:t>
            </a:r>
            <a:r>
              <a:rPr lang="en-US" sz="1800" b="0" i="0" u="none" strike="noStrike" dirty="0">
                <a:solidFill>
                  <a:srgbClr val="374151"/>
                </a:solidFill>
                <a:effectLst/>
                <a:latin typeface="Roboto" panose="02000000000000000000" pitchFamily="2" charset="0"/>
              </a:rPr>
              <a:t>: The ultimate purpose of life within this framework is to integrate the divine aspects of our transcendental nature with our personal being — comprised of mind, body, and spirit. This means aligning our thoughts, actions, and experiences with the higher truths of our divine essence. Thi</a:t>
            </a:r>
            <a:r>
              <a:rPr lang="en-US" dirty="0">
                <a:solidFill>
                  <a:srgbClr val="374151"/>
                </a:solidFill>
                <a:latin typeface="Roboto" panose="02000000000000000000" pitchFamily="2" charset="0"/>
              </a:rPr>
              <a:t>s is the process of Spirituality.</a:t>
            </a:r>
            <a:endParaRPr lang="en-US" sz="1800" b="0" i="0" u="none" strike="noStrike" dirty="0">
              <a:solidFill>
                <a:srgbClr val="374151"/>
              </a:solidFill>
              <a:effectLst/>
              <a:latin typeface="Roboto" panose="02000000000000000000" pitchFamily="2" charset="0"/>
            </a:endParaRPr>
          </a:p>
        </p:txBody>
      </p:sp>
    </p:spTree>
    <p:extLst>
      <p:ext uri="{BB962C8B-B14F-4D97-AF65-F5344CB8AC3E}">
        <p14:creationId xmlns:p14="http://schemas.microsoft.com/office/powerpoint/2010/main" val="2963588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1B6359-F12C-67B8-2CDA-F6A4138C6C7D}"/>
              </a:ext>
            </a:extLst>
          </p:cNvPr>
          <p:cNvSpPr>
            <a:spLocks noGrp="1"/>
          </p:cNvSpPr>
          <p:nvPr>
            <p:ph type="sldNum" sz="quarter" idx="12"/>
          </p:nvPr>
        </p:nvSpPr>
        <p:spPr/>
        <p:txBody>
          <a:bodyPr/>
          <a:lstStyle/>
          <a:p>
            <a:fld id="{D8DA9DAA-006C-4F4B-980E-E3DF019B24E2}" type="slidenum">
              <a:rPr lang="en-US" smtClean="0"/>
              <a:t>23</a:t>
            </a:fld>
            <a:endParaRPr lang="en-US" dirty="0"/>
          </a:p>
        </p:txBody>
      </p:sp>
      <p:sp>
        <p:nvSpPr>
          <p:cNvPr id="4" name="TextBox 3">
            <a:extLst>
              <a:ext uri="{FF2B5EF4-FFF2-40B4-BE49-F238E27FC236}">
                <a16:creationId xmlns:a16="http://schemas.microsoft.com/office/drawing/2014/main" id="{F4F5E897-5886-A719-4C6B-D0D819294D9C}"/>
              </a:ext>
            </a:extLst>
          </p:cNvPr>
          <p:cNvSpPr txBox="1"/>
          <p:nvPr/>
        </p:nvSpPr>
        <p:spPr>
          <a:xfrm>
            <a:off x="1469346" y="668456"/>
            <a:ext cx="8980039" cy="5355312"/>
          </a:xfrm>
          <a:prstGeom prst="rect">
            <a:avLst/>
          </a:prstGeom>
          <a:noFill/>
        </p:spPr>
        <p:txBody>
          <a:bodyPr wrap="square">
            <a:spAutoFit/>
          </a:bodyPr>
          <a:lstStyle/>
          <a:p>
            <a:pPr rtl="0" fontAlgn="base">
              <a:spcBef>
                <a:spcPts val="1500"/>
              </a:spcBef>
              <a:spcAft>
                <a:spcPts val="0"/>
              </a:spcAft>
              <a:buFont typeface="Arial" panose="020B0604020202020204" pitchFamily="34" charset="0"/>
              <a:buChar char="•"/>
            </a:pPr>
            <a:r>
              <a:rPr lang="en-US" sz="1800" b="1" i="0" u="none" strike="noStrike" dirty="0">
                <a:solidFill>
                  <a:srgbClr val="374151"/>
                </a:solidFill>
                <a:effectLst/>
                <a:latin typeface="Roboto" panose="02000000000000000000" pitchFamily="2" charset="0"/>
              </a:rPr>
              <a:t>Spiritual Practices</a:t>
            </a:r>
            <a:r>
              <a:rPr lang="en-US" sz="1800" b="0" i="0" u="none" strike="noStrike" dirty="0">
                <a:solidFill>
                  <a:srgbClr val="374151"/>
                </a:solidFill>
                <a:effectLst/>
                <a:latin typeface="Roboto" panose="02000000000000000000" pitchFamily="2" charset="0"/>
              </a:rPr>
              <a:t>: Various spiritual practices, such as meditation, prayer, contemplation, and ethical living, are often recommended within this framework as means to facilitate this integration. Through these practices, individuals may become more attuned to their divine spark and superconscious mind, allowing for greater expression of their inherent divinity in everyday life.</a:t>
            </a:r>
          </a:p>
          <a:p>
            <a:pPr rtl="0" fontAlgn="base">
              <a:spcBef>
                <a:spcPts val="0"/>
              </a:spcBef>
              <a:spcAft>
                <a:spcPts val="0"/>
              </a:spcAft>
              <a:buFont typeface="Arial" panose="020B0604020202020204" pitchFamily="34" charset="0"/>
              <a:buChar char="•"/>
            </a:pPr>
            <a:endParaRPr lang="en-US" sz="1800" b="1" i="0" u="none" strike="noStrike" dirty="0">
              <a:solidFill>
                <a:srgbClr val="374151"/>
              </a:solidFill>
              <a:effectLst/>
              <a:latin typeface="Roboto" panose="02000000000000000000" pitchFamily="2" charset="0"/>
            </a:endParaRPr>
          </a:p>
          <a:p>
            <a:pPr rtl="0" fontAlgn="base">
              <a:spcBef>
                <a:spcPts val="0"/>
              </a:spcBef>
              <a:spcAft>
                <a:spcPts val="0"/>
              </a:spcAft>
              <a:buFont typeface="Arial" panose="020B0604020202020204" pitchFamily="34" charset="0"/>
              <a:buChar char="•"/>
            </a:pPr>
            <a:r>
              <a:rPr lang="en-US" sz="1800" b="1" i="0" u="none" strike="noStrike" dirty="0">
                <a:solidFill>
                  <a:srgbClr val="374151"/>
                </a:solidFill>
                <a:effectLst/>
                <a:latin typeface="Roboto" panose="02000000000000000000" pitchFamily="2" charset="0"/>
              </a:rPr>
              <a:t>Enlightenment or Self-Realization</a:t>
            </a:r>
            <a:r>
              <a:rPr lang="en-US" sz="1800" b="0" i="0" u="none" strike="noStrike" dirty="0">
                <a:solidFill>
                  <a:srgbClr val="374151"/>
                </a:solidFill>
                <a:effectLst/>
                <a:latin typeface="Roboto" panose="02000000000000000000" pitchFamily="2" charset="0"/>
              </a:rPr>
              <a:t>: The process of integration is accomplished in many stages which are states of consciousness such as enlightenment, self-realization, </a:t>
            </a:r>
            <a:r>
              <a:rPr lang="en-US" dirty="0">
                <a:solidFill>
                  <a:srgbClr val="374151"/>
                </a:solidFill>
                <a:latin typeface="Roboto" panose="02000000000000000000" pitchFamily="2" charset="0"/>
              </a:rPr>
              <a:t>and </a:t>
            </a:r>
            <a:r>
              <a:rPr lang="en-US" sz="1800" b="0" i="0" u="none" strike="noStrike" dirty="0">
                <a:solidFill>
                  <a:srgbClr val="374151"/>
                </a:solidFill>
                <a:effectLst/>
                <a:latin typeface="Roboto" panose="02000000000000000000" pitchFamily="2" charset="0"/>
              </a:rPr>
              <a:t>God-realization. In time, the individual soul fully recognizes its unique relationship with and later its unity with the Divine and lives out this truth, manifesting the qualities of Sat-Chit-Ananda (being, consciousness, bliss) in human form.</a:t>
            </a:r>
          </a:p>
          <a:p>
            <a:pPr rtl="0" fontAlgn="base">
              <a:spcBef>
                <a:spcPts val="0"/>
              </a:spcBef>
              <a:spcAft>
                <a:spcPts val="0"/>
              </a:spcAft>
              <a:buFont typeface="Arial" panose="020B0604020202020204" pitchFamily="34" charset="0"/>
              <a:buChar char="•"/>
            </a:pPr>
            <a:endParaRPr lang="en-US" sz="1800" b="1" i="0" u="none" strike="noStrike" dirty="0">
              <a:solidFill>
                <a:srgbClr val="374151"/>
              </a:solidFill>
              <a:effectLst/>
              <a:latin typeface="Roboto" panose="02000000000000000000" pitchFamily="2" charset="0"/>
            </a:endParaRPr>
          </a:p>
          <a:p>
            <a:pPr rtl="0" fontAlgn="base">
              <a:spcBef>
                <a:spcPts val="0"/>
              </a:spcBef>
              <a:spcAft>
                <a:spcPts val="0"/>
              </a:spcAft>
              <a:buFont typeface="Arial" panose="020B0604020202020204" pitchFamily="34" charset="0"/>
              <a:buChar char="•"/>
            </a:pPr>
            <a:r>
              <a:rPr lang="en-US" sz="1800" b="1" i="0" u="none" strike="noStrike" dirty="0">
                <a:solidFill>
                  <a:srgbClr val="374151"/>
                </a:solidFill>
                <a:effectLst/>
                <a:latin typeface="Roboto" panose="02000000000000000000" pitchFamily="2" charset="0"/>
              </a:rPr>
              <a:t>Personal Uniqueness within Universal Oneness</a:t>
            </a:r>
            <a:r>
              <a:rPr lang="en-US" sz="1800" b="0" i="0" u="none" strike="noStrike" dirty="0">
                <a:solidFill>
                  <a:srgbClr val="374151"/>
                </a:solidFill>
                <a:effectLst/>
                <a:latin typeface="Roboto" panose="02000000000000000000" pitchFamily="2" charset="0"/>
              </a:rPr>
              <a:t>: Even as the soul strives to express its divine nature, it does so with its unique personality and characteristics. This paradox of the universal within the particular forms the basis of many spiritual paths. The idea is not to dissolve individuality but to realize it as an expression of the Divine.</a:t>
            </a:r>
          </a:p>
          <a:p>
            <a:endParaRPr lang="en-US" sz="1800" b="1" i="0" u="none" strike="noStrike" dirty="0">
              <a:solidFill>
                <a:srgbClr val="374151"/>
              </a:solidFill>
              <a:effectLst/>
              <a:latin typeface="Roboto" panose="02000000000000000000" pitchFamily="2" charset="0"/>
            </a:endParaRPr>
          </a:p>
          <a:p>
            <a:r>
              <a:rPr lang="en-US" sz="1800" b="1" i="0" u="none" strike="noStrike" dirty="0">
                <a:solidFill>
                  <a:srgbClr val="374151"/>
                </a:solidFill>
                <a:effectLst/>
                <a:latin typeface="Roboto" panose="02000000000000000000" pitchFamily="2" charset="0"/>
              </a:rPr>
              <a:t>Divine Unity</a:t>
            </a:r>
            <a:r>
              <a:rPr lang="en-US" sz="1800" b="0" i="0" u="none" strike="noStrike" dirty="0">
                <a:solidFill>
                  <a:srgbClr val="374151"/>
                </a:solidFill>
                <a:effectLst/>
                <a:latin typeface="Roboto" panose="02000000000000000000" pitchFamily="2" charset="0"/>
              </a:rPr>
              <a:t>: Awakening continues for a very long time, eventually the Spirit prefects the Soul and attains the Divine Unity from which it all originated.</a:t>
            </a:r>
            <a:endParaRPr lang="en-US" dirty="0"/>
          </a:p>
        </p:txBody>
      </p:sp>
    </p:spTree>
    <p:extLst>
      <p:ext uri="{BB962C8B-B14F-4D97-AF65-F5344CB8AC3E}">
        <p14:creationId xmlns:p14="http://schemas.microsoft.com/office/powerpoint/2010/main" val="261518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64FF4B-D079-46B7-0FCF-9B25E2FF7FAD}"/>
              </a:ext>
            </a:extLst>
          </p:cNvPr>
          <p:cNvSpPr>
            <a:spLocks noGrp="1"/>
          </p:cNvSpPr>
          <p:nvPr>
            <p:ph type="sldNum" sz="quarter" idx="12"/>
          </p:nvPr>
        </p:nvSpPr>
        <p:spPr/>
        <p:txBody>
          <a:bodyPr/>
          <a:lstStyle/>
          <a:p>
            <a:fld id="{D8DA9DAA-006C-4F4B-980E-E3DF019B24E2}" type="slidenum">
              <a:rPr lang="en-US" smtClean="0"/>
              <a:t>24</a:t>
            </a:fld>
            <a:endParaRPr lang="en-US" dirty="0"/>
          </a:p>
        </p:txBody>
      </p:sp>
      <p:sp>
        <p:nvSpPr>
          <p:cNvPr id="4" name="TextBox 3">
            <a:extLst>
              <a:ext uri="{FF2B5EF4-FFF2-40B4-BE49-F238E27FC236}">
                <a16:creationId xmlns:a16="http://schemas.microsoft.com/office/drawing/2014/main" id="{BB87966A-8D00-5367-59D3-4D7FFC472475}"/>
              </a:ext>
            </a:extLst>
          </p:cNvPr>
          <p:cNvSpPr txBox="1"/>
          <p:nvPr/>
        </p:nvSpPr>
        <p:spPr>
          <a:xfrm>
            <a:off x="2030598" y="1563939"/>
            <a:ext cx="7844921" cy="4632037"/>
          </a:xfrm>
          <a:prstGeom prst="rect">
            <a:avLst/>
          </a:prstGeom>
          <a:noFill/>
        </p:spPr>
        <p:txBody>
          <a:bodyPr wrap="square">
            <a:spAutoFit/>
          </a:bodyPr>
          <a:lstStyle/>
          <a:p>
            <a:pPr rtl="0">
              <a:spcBef>
                <a:spcPts val="1500"/>
              </a:spcBef>
              <a:spcAft>
                <a:spcPts val="0"/>
              </a:spcAft>
            </a:pPr>
            <a:r>
              <a:rPr lang="en-US" sz="1800" b="0" i="0" u="none" strike="noStrike" dirty="0">
                <a:solidFill>
                  <a:srgbClr val="374151"/>
                </a:solidFill>
                <a:effectLst/>
                <a:latin typeface="Roboto" panose="02000000000000000000" pitchFamily="2" charset="0"/>
              </a:rPr>
              <a:t>This conceptual framework is a vast and complex synthesis of spirituality and metaphysics, and different traditions will have their own nuances and emphases. </a:t>
            </a:r>
            <a:r>
              <a:rPr lang="en-US" sz="1800" b="1" i="0" u="none" strike="noStrike" dirty="0">
                <a:solidFill>
                  <a:srgbClr val="374151"/>
                </a:solidFill>
                <a:effectLst/>
                <a:latin typeface="Roboto" panose="02000000000000000000" pitchFamily="2" charset="0"/>
              </a:rPr>
              <a:t>The general theme, however, is a journey of return </a:t>
            </a:r>
            <a:r>
              <a:rPr lang="en-US" sz="1800" b="0" i="0" u="none" strike="noStrike" dirty="0">
                <a:solidFill>
                  <a:srgbClr val="374151"/>
                </a:solidFill>
                <a:effectLst/>
                <a:latin typeface="Roboto" panose="02000000000000000000" pitchFamily="2" charset="0"/>
              </a:rPr>
              <a:t>or </a:t>
            </a:r>
            <a:r>
              <a:rPr lang="en-US" sz="1800" b="1" i="0" u="none" strike="noStrike" dirty="0">
                <a:solidFill>
                  <a:srgbClr val="374151"/>
                </a:solidFill>
                <a:effectLst/>
                <a:latin typeface="Roboto" panose="02000000000000000000" pitchFamily="2" charset="0"/>
              </a:rPr>
              <a:t>remembering</a:t>
            </a:r>
            <a:r>
              <a:rPr lang="en-US" sz="1800" b="0" i="0" u="none" strike="noStrike" dirty="0">
                <a:solidFill>
                  <a:srgbClr val="374151"/>
                </a:solidFill>
                <a:effectLst/>
                <a:latin typeface="Roboto" panose="02000000000000000000" pitchFamily="2" charset="0"/>
              </a:rPr>
              <a:t> — the idea that </a:t>
            </a:r>
          </a:p>
          <a:p>
            <a:pPr rtl="0">
              <a:spcBef>
                <a:spcPts val="1500"/>
              </a:spcBef>
              <a:spcAft>
                <a:spcPts val="0"/>
              </a:spcAft>
            </a:pPr>
            <a:endParaRPr lang="en-US" dirty="0">
              <a:solidFill>
                <a:srgbClr val="374151"/>
              </a:solidFill>
              <a:latin typeface="Roboto" panose="02000000000000000000" pitchFamily="2" charset="0"/>
            </a:endParaRPr>
          </a:p>
          <a:p>
            <a:pPr rtl="0">
              <a:spcBef>
                <a:spcPts val="1500"/>
              </a:spcBef>
              <a:spcAft>
                <a:spcPts val="0"/>
              </a:spcAft>
            </a:pPr>
            <a:r>
              <a:rPr lang="en-US" sz="3600" b="0" i="1" u="none" strike="noStrike" dirty="0">
                <a:solidFill>
                  <a:srgbClr val="374151"/>
                </a:solidFill>
                <a:effectLst/>
                <a:latin typeface="Roboto" panose="02000000000000000000" pitchFamily="2" charset="0"/>
              </a:rPr>
              <a:t>all beings are on a path to realizing their original, divine nature while simultaneously expressing that divinity uniquely in the world of form.</a:t>
            </a:r>
            <a:endParaRPr lang="en-US" sz="3600" b="0" dirty="0">
              <a:effectLst/>
            </a:endParaRPr>
          </a:p>
          <a:p>
            <a:br>
              <a:rPr lang="en-US" dirty="0"/>
            </a:br>
            <a:endParaRPr lang="en-US" dirty="0"/>
          </a:p>
        </p:txBody>
      </p:sp>
    </p:spTree>
    <p:extLst>
      <p:ext uri="{BB962C8B-B14F-4D97-AF65-F5344CB8AC3E}">
        <p14:creationId xmlns:p14="http://schemas.microsoft.com/office/powerpoint/2010/main" val="708925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A808CB-1EC5-3041-2EE4-86E86106E519}"/>
              </a:ext>
            </a:extLst>
          </p:cNvPr>
          <p:cNvPicPr>
            <a:picLocks noChangeAspect="1"/>
          </p:cNvPicPr>
          <p:nvPr/>
        </p:nvPicPr>
        <p:blipFill rotWithShape="1">
          <a:blip r:embed="rId3">
            <a:extLst>
              <a:ext uri="{28A0092B-C50C-407E-A947-70E740481C1C}">
                <a14:useLocalDpi xmlns:a14="http://schemas.microsoft.com/office/drawing/2010/main" val="0"/>
              </a:ext>
            </a:extLst>
          </a:blip>
          <a:srcRect l="787" r="787"/>
          <a:stretch/>
        </p:blipFill>
        <p:spPr>
          <a:xfrm>
            <a:off x="20" y="-228600"/>
            <a:ext cx="12191980" cy="6967612"/>
          </a:xfrm>
          <a:prstGeom prst="rect">
            <a:avLst/>
          </a:prstGeom>
        </p:spPr>
      </p:pic>
      <p:sp>
        <p:nvSpPr>
          <p:cNvPr id="2" name="TextBox 1">
            <a:extLst>
              <a:ext uri="{FF2B5EF4-FFF2-40B4-BE49-F238E27FC236}">
                <a16:creationId xmlns:a16="http://schemas.microsoft.com/office/drawing/2014/main" id="{6B592126-D61F-9E41-8986-B2EE14A10019}"/>
              </a:ext>
            </a:extLst>
          </p:cNvPr>
          <p:cNvSpPr txBox="1"/>
          <p:nvPr/>
        </p:nvSpPr>
        <p:spPr>
          <a:xfrm>
            <a:off x="4573181" y="5196301"/>
            <a:ext cx="6973667" cy="769441"/>
          </a:xfrm>
          <a:prstGeom prst="rect">
            <a:avLst/>
          </a:prstGeom>
          <a:noFill/>
        </p:spPr>
        <p:txBody>
          <a:bodyPr wrap="square" rtlCol="0">
            <a:spAutoFit/>
          </a:bodyPr>
          <a:lstStyle/>
          <a:p>
            <a:pPr algn="r"/>
            <a:endParaRPr lang="en-US" sz="4400" b="1" i="1" dirty="0">
              <a:solidFill>
                <a:srgbClr val="421C5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11134A8-DBD5-62A0-4C02-0E24FCC31D56}"/>
              </a:ext>
            </a:extLst>
          </p:cNvPr>
          <p:cNvSpPr txBox="1"/>
          <p:nvPr/>
        </p:nvSpPr>
        <p:spPr>
          <a:xfrm>
            <a:off x="127322" y="-228600"/>
            <a:ext cx="11419526" cy="6740307"/>
          </a:xfrm>
          <a:prstGeom prst="rect">
            <a:avLst/>
          </a:prstGeom>
          <a:noFill/>
        </p:spPr>
        <p:txBody>
          <a:bodyPr wrap="square">
            <a:spAutoFit/>
          </a:bodyPr>
          <a:lstStyle/>
          <a:p>
            <a:pPr marL="0" indent="0" algn="just" rtl="0">
              <a:spcBef>
                <a:spcPts val="0"/>
              </a:spcBef>
              <a:spcAft>
                <a:spcPts val="0"/>
              </a:spcAft>
              <a:buNone/>
            </a:pPr>
            <a:r>
              <a:rPr lang="en-US" sz="4800" b="0" i="0" u="none" strike="noStrike" dirty="0">
                <a:solidFill>
                  <a:srgbClr val="111111"/>
                </a:solidFill>
                <a:effectLst/>
                <a:latin typeface="Ariel"/>
                <a:ea typeface="Roboto" panose="02000000000000000000" pitchFamily="2" charset="0"/>
              </a:rPr>
              <a:t>I AM</a:t>
            </a:r>
            <a:endParaRPr lang="en-US" sz="4800" b="0" dirty="0">
              <a:effectLst/>
              <a:latin typeface="Ariel"/>
              <a:ea typeface="Roboto" panose="02000000000000000000" pitchFamily="2" charset="0"/>
            </a:endParaRPr>
          </a:p>
          <a:p>
            <a:pPr algn="just" fontAlgn="base">
              <a:spcBef>
                <a:spcPts val="0"/>
              </a:spcBef>
            </a:pPr>
            <a:r>
              <a:rPr lang="en-US" sz="4800" b="0" i="0" u="none" strike="noStrike" dirty="0">
                <a:solidFill>
                  <a:srgbClr val="111111"/>
                </a:solidFill>
                <a:effectLst/>
                <a:latin typeface="Ariel"/>
                <a:ea typeface="Roboto" panose="02000000000000000000" pitchFamily="2" charset="0"/>
              </a:rPr>
              <a:t>... because of the existence within us of the </a:t>
            </a:r>
            <a:r>
              <a:rPr lang="en-US" sz="4800" b="0" i="1" u="none" strike="noStrike" dirty="0">
                <a:solidFill>
                  <a:srgbClr val="111111"/>
                </a:solidFill>
                <a:effectLst/>
                <a:highlight>
                  <a:srgbClr val="FFFF00"/>
                </a:highlight>
                <a:latin typeface="Ariel"/>
                <a:ea typeface="Roboto" panose="02000000000000000000" pitchFamily="2" charset="0"/>
              </a:rPr>
              <a:t>Divine Spark</a:t>
            </a:r>
            <a:r>
              <a:rPr lang="en-US" sz="4800" b="0" i="0" u="none" strike="noStrike" dirty="0">
                <a:solidFill>
                  <a:srgbClr val="111111"/>
                </a:solidFill>
                <a:effectLst/>
                <a:latin typeface="Ariel"/>
                <a:ea typeface="Roboto" panose="02000000000000000000" pitchFamily="2" charset="0"/>
              </a:rPr>
              <a:t>, every soul is implicitly a “child of the infinite.”</a:t>
            </a:r>
          </a:p>
          <a:p>
            <a:pPr algn="just" fontAlgn="base">
              <a:spcBef>
                <a:spcPts val="0"/>
              </a:spcBef>
            </a:pPr>
            <a:endParaRPr lang="en-US" sz="4800" b="0" i="0" u="none" strike="noStrike" dirty="0">
              <a:solidFill>
                <a:srgbClr val="22313F"/>
              </a:solidFill>
              <a:effectLst/>
              <a:latin typeface="Ariel"/>
              <a:ea typeface="Roboto" panose="02000000000000000000" pitchFamily="2" charset="0"/>
            </a:endParaRPr>
          </a:p>
          <a:p>
            <a:pPr algn="just" fontAlgn="base">
              <a:spcBef>
                <a:spcPts val="0"/>
              </a:spcBef>
            </a:pPr>
            <a:r>
              <a:rPr lang="en-US" sz="4800" b="0" i="0" u="none" strike="noStrike" dirty="0">
                <a:solidFill>
                  <a:srgbClr val="111111"/>
                </a:solidFill>
                <a:effectLst/>
                <a:latin typeface="Ariel"/>
                <a:ea typeface="Roboto" panose="02000000000000000000" pitchFamily="2" charset="0"/>
              </a:rPr>
              <a:t>The </a:t>
            </a:r>
            <a:r>
              <a:rPr lang="en-US" sz="4800" b="0" i="0" u="sng" strike="noStrike" dirty="0">
                <a:solidFill>
                  <a:srgbClr val="111111"/>
                </a:solidFill>
                <a:effectLst/>
                <a:latin typeface="Ariel"/>
                <a:ea typeface="Roboto" panose="02000000000000000000" pitchFamily="2" charset="0"/>
              </a:rPr>
              <a:t>mystic way </a:t>
            </a:r>
            <a:r>
              <a:rPr lang="en-US" sz="4800" b="0" i="0" u="none" strike="noStrike" dirty="0">
                <a:solidFill>
                  <a:srgbClr val="111111"/>
                </a:solidFill>
                <a:effectLst/>
                <a:latin typeface="Ariel"/>
                <a:ea typeface="Roboto" panose="02000000000000000000" pitchFamily="2" charset="0"/>
              </a:rPr>
              <a:t>must be an </a:t>
            </a:r>
            <a:r>
              <a:rPr lang="en-US" sz="4800" b="0" i="0" u="sng" strike="noStrike" dirty="0">
                <a:solidFill>
                  <a:srgbClr val="111111"/>
                </a:solidFill>
                <a:effectLst/>
                <a:latin typeface="Ariel"/>
                <a:ea typeface="Roboto" panose="02000000000000000000" pitchFamily="2" charset="0"/>
              </a:rPr>
              <a:t>awakening</a:t>
            </a:r>
            <a:r>
              <a:rPr lang="en-US" sz="4800" b="0" i="0" u="none" strike="noStrike" dirty="0">
                <a:solidFill>
                  <a:srgbClr val="111111"/>
                </a:solidFill>
                <a:effectLst/>
                <a:latin typeface="Ariel"/>
                <a:ea typeface="Roboto" panose="02000000000000000000" pitchFamily="2" charset="0"/>
              </a:rPr>
              <a:t> to </a:t>
            </a:r>
            <a:r>
              <a:rPr lang="en-US" sz="4800" b="0" i="0" u="sng" strike="noStrike" dirty="0">
                <a:solidFill>
                  <a:srgbClr val="111111"/>
                </a:solidFill>
                <a:effectLst/>
                <a:latin typeface="Ariel"/>
                <a:ea typeface="Roboto" panose="02000000000000000000" pitchFamily="2" charset="0"/>
              </a:rPr>
              <a:t>include this spark </a:t>
            </a:r>
            <a:r>
              <a:rPr lang="en-US" sz="4800" b="0" i="1" u="none" strike="noStrike" dirty="0">
                <a:solidFill>
                  <a:srgbClr val="111111"/>
                </a:solidFill>
                <a:effectLst/>
                <a:latin typeface="Ariel"/>
                <a:ea typeface="Roboto" panose="02000000000000000000" pitchFamily="2" charset="0"/>
              </a:rPr>
              <a:t>within the conscious field </a:t>
            </a:r>
            <a:r>
              <a:rPr lang="en-US" sz="4800" b="0" i="0" u="none" strike="noStrike" dirty="0">
                <a:solidFill>
                  <a:srgbClr val="111111"/>
                </a:solidFill>
                <a:effectLst/>
                <a:latin typeface="Ariel"/>
                <a:ea typeface="Roboto" panose="02000000000000000000" pitchFamily="2" charset="0"/>
              </a:rPr>
              <a:t>and make it the principle element around which our personality is (re)arranged</a:t>
            </a:r>
            <a:endParaRPr lang="en-US" sz="4800" dirty="0"/>
          </a:p>
        </p:txBody>
      </p:sp>
    </p:spTree>
    <p:extLst>
      <p:ext uri="{BB962C8B-B14F-4D97-AF65-F5344CB8AC3E}">
        <p14:creationId xmlns:p14="http://schemas.microsoft.com/office/powerpoint/2010/main" val="2760174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D1C06-F264-0FA2-556D-51B48EB8137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004D7F2-FC0E-0368-1EF9-DD487E3CF78E}"/>
              </a:ext>
            </a:extLst>
          </p:cNvPr>
          <p:cNvPicPr>
            <a:picLocks noChangeAspect="1"/>
          </p:cNvPicPr>
          <p:nvPr/>
        </p:nvPicPr>
        <p:blipFill rotWithShape="1">
          <a:blip r:embed="rId3">
            <a:extLst>
              <a:ext uri="{28A0092B-C50C-407E-A947-70E740481C1C}">
                <a14:useLocalDpi xmlns:a14="http://schemas.microsoft.com/office/drawing/2010/main" val="0"/>
              </a:ext>
            </a:extLst>
          </a:blip>
          <a:srcRect l="787" r="787"/>
          <a:stretch/>
        </p:blipFill>
        <p:spPr>
          <a:xfrm>
            <a:off x="20" y="-228600"/>
            <a:ext cx="12191980" cy="6967612"/>
          </a:xfrm>
          <a:prstGeom prst="rect">
            <a:avLst/>
          </a:prstGeom>
        </p:spPr>
      </p:pic>
      <p:sp>
        <p:nvSpPr>
          <p:cNvPr id="2" name="TextBox 1">
            <a:extLst>
              <a:ext uri="{FF2B5EF4-FFF2-40B4-BE49-F238E27FC236}">
                <a16:creationId xmlns:a16="http://schemas.microsoft.com/office/drawing/2014/main" id="{AB147830-2F98-449B-EA8D-5CBBFB502021}"/>
              </a:ext>
            </a:extLst>
          </p:cNvPr>
          <p:cNvSpPr txBox="1"/>
          <p:nvPr/>
        </p:nvSpPr>
        <p:spPr>
          <a:xfrm>
            <a:off x="4573181" y="5196301"/>
            <a:ext cx="6973667" cy="769441"/>
          </a:xfrm>
          <a:prstGeom prst="rect">
            <a:avLst/>
          </a:prstGeom>
          <a:noFill/>
        </p:spPr>
        <p:txBody>
          <a:bodyPr wrap="square" rtlCol="0">
            <a:spAutoFit/>
          </a:bodyPr>
          <a:lstStyle/>
          <a:p>
            <a:pPr algn="r"/>
            <a:endParaRPr lang="en-US" sz="4400" b="1" i="1" dirty="0">
              <a:solidFill>
                <a:srgbClr val="421C5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FFEA882-B693-72E9-105C-0F6996AD3E69}"/>
              </a:ext>
            </a:extLst>
          </p:cNvPr>
          <p:cNvSpPr txBox="1"/>
          <p:nvPr/>
        </p:nvSpPr>
        <p:spPr>
          <a:xfrm>
            <a:off x="127322" y="-228600"/>
            <a:ext cx="11419526" cy="8125301"/>
          </a:xfrm>
          <a:prstGeom prst="rect">
            <a:avLst/>
          </a:prstGeom>
          <a:noFill/>
        </p:spPr>
        <p:txBody>
          <a:bodyPr wrap="square">
            <a:spAutoFit/>
          </a:bodyPr>
          <a:lstStyle/>
          <a:p>
            <a:pPr marL="0" indent="0" algn="just" rtl="0">
              <a:spcBef>
                <a:spcPts val="0"/>
              </a:spcBef>
              <a:spcAft>
                <a:spcPts val="0"/>
              </a:spcAft>
              <a:buNone/>
            </a:pPr>
            <a:r>
              <a:rPr lang="en-US" sz="4800" dirty="0">
                <a:solidFill>
                  <a:srgbClr val="111111"/>
                </a:solidFill>
                <a:latin typeface="Ariel"/>
                <a:ea typeface="Roboto" panose="02000000000000000000" pitchFamily="2" charset="0"/>
              </a:rPr>
              <a:t>The Higher Self </a:t>
            </a:r>
            <a:endParaRPr lang="en-US" sz="4800" b="0" dirty="0">
              <a:effectLst/>
              <a:latin typeface="Ariel"/>
              <a:ea typeface="Roboto" panose="02000000000000000000" pitchFamily="2" charset="0"/>
            </a:endParaRPr>
          </a:p>
          <a:p>
            <a:pPr rtl="0">
              <a:spcBef>
                <a:spcPts val="0"/>
              </a:spcBef>
              <a:spcAft>
                <a:spcPts val="0"/>
              </a:spcAft>
            </a:pPr>
            <a:endParaRPr lang="en-US" sz="5400" b="0" i="1" u="none" strike="noStrike" dirty="0">
              <a:solidFill>
                <a:srgbClr val="202122"/>
              </a:solidFill>
              <a:effectLst/>
              <a:latin typeface="Arial" panose="020B0604020202020204" pitchFamily="34" charset="0"/>
            </a:endParaRPr>
          </a:p>
          <a:p>
            <a:pPr rtl="0">
              <a:spcBef>
                <a:spcPts val="0"/>
              </a:spcBef>
              <a:spcAft>
                <a:spcPts val="0"/>
              </a:spcAft>
            </a:pPr>
            <a:r>
              <a:rPr lang="en-US" sz="5400" b="0" i="1" u="none" strike="noStrike" dirty="0">
                <a:solidFill>
                  <a:srgbClr val="202122"/>
                </a:solidFill>
                <a:effectLst/>
                <a:latin typeface="Arial" panose="020B0604020202020204" pitchFamily="34" charset="0"/>
              </a:rPr>
              <a:t>include this spark within the conscious field</a:t>
            </a:r>
            <a:r>
              <a:rPr lang="en-US" sz="5400" b="0" i="0" u="none" strike="noStrike" dirty="0">
                <a:solidFill>
                  <a:srgbClr val="202122"/>
                </a:solidFill>
                <a:effectLst/>
                <a:latin typeface="Arial" panose="020B0604020202020204" pitchFamily="34" charset="0"/>
              </a:rPr>
              <a:t>; from our innermost depths </a:t>
            </a:r>
          </a:p>
          <a:p>
            <a:pPr rtl="0">
              <a:spcBef>
                <a:spcPts val="0"/>
              </a:spcBef>
              <a:spcAft>
                <a:spcPts val="0"/>
              </a:spcAft>
            </a:pPr>
            <a:br>
              <a:rPr lang="en-US" sz="5400" b="0" dirty="0">
                <a:effectLst/>
              </a:rPr>
            </a:br>
            <a:r>
              <a:rPr lang="en-US" sz="5400" b="0" i="0" u="none" strike="noStrike" dirty="0">
                <a:solidFill>
                  <a:srgbClr val="202122"/>
                </a:solidFill>
                <a:effectLst/>
                <a:latin typeface="Arial" panose="020B0604020202020204" pitchFamily="34" charset="0"/>
              </a:rPr>
              <a:t>where It </a:t>
            </a:r>
            <a:r>
              <a:rPr lang="en-US" sz="5400" b="0" i="1" u="sng" dirty="0">
                <a:solidFill>
                  <a:srgbClr val="202122"/>
                </a:solidFill>
                <a:effectLst/>
                <a:latin typeface="Arial" panose="020B0604020202020204" pitchFamily="34" charset="0"/>
              </a:rPr>
              <a:t>sustains </a:t>
            </a:r>
            <a:r>
              <a:rPr lang="en-US" sz="5400" b="0" i="0" u="none" strike="noStrike" dirty="0">
                <a:solidFill>
                  <a:srgbClr val="202122"/>
                </a:solidFill>
                <a:effectLst/>
                <a:latin typeface="Arial" panose="020B0604020202020204" pitchFamily="34" charset="0"/>
              </a:rPr>
              <a:t>and </a:t>
            </a:r>
            <a:r>
              <a:rPr lang="en-US" sz="5400" b="0" i="1" u="sng" dirty="0">
                <a:solidFill>
                  <a:srgbClr val="202122"/>
                </a:solidFill>
                <a:effectLst/>
                <a:latin typeface="Arial" panose="020B0604020202020204" pitchFamily="34" charset="0"/>
              </a:rPr>
              <a:t>guides </a:t>
            </a:r>
            <a:r>
              <a:rPr lang="en-US" sz="5400" b="0" i="0" u="none" strike="noStrike" dirty="0">
                <a:solidFill>
                  <a:srgbClr val="202122"/>
                </a:solidFill>
                <a:effectLst/>
                <a:latin typeface="Arial" panose="020B0604020202020204" pitchFamily="34" charset="0"/>
              </a:rPr>
              <a:t>our normal existence.</a:t>
            </a:r>
            <a:endParaRPr lang="en-US" sz="5400" b="0" dirty="0">
              <a:effectLst/>
            </a:endParaRPr>
          </a:p>
          <a:p>
            <a:br>
              <a:rPr lang="en-US" sz="4800" dirty="0"/>
            </a:br>
            <a:endParaRPr lang="en-US" sz="4800" dirty="0"/>
          </a:p>
        </p:txBody>
      </p:sp>
    </p:spTree>
    <p:extLst>
      <p:ext uri="{BB962C8B-B14F-4D97-AF65-F5344CB8AC3E}">
        <p14:creationId xmlns:p14="http://schemas.microsoft.com/office/powerpoint/2010/main" val="493595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E7CCB073-2DA5-3620-8379-E663063526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95550" y="1262062"/>
            <a:ext cx="7200900" cy="4333875"/>
          </a:xfrm>
          <a:prstGeom prst="rect">
            <a:avLst/>
          </a:prstGeom>
        </p:spPr>
      </p:pic>
    </p:spTree>
    <p:extLst>
      <p:ext uri="{BB962C8B-B14F-4D97-AF65-F5344CB8AC3E}">
        <p14:creationId xmlns:p14="http://schemas.microsoft.com/office/powerpoint/2010/main" val="3364325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5" name="Picture 4" descr="A diagram of the different feelings&#10;&#10;Description automatically generated with medium confidence">
            <a:extLst>
              <a:ext uri="{FF2B5EF4-FFF2-40B4-BE49-F238E27FC236}">
                <a16:creationId xmlns:a16="http://schemas.microsoft.com/office/drawing/2014/main" id="{E7CCB073-2DA5-3620-8379-E663063526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550" y="1262062"/>
            <a:ext cx="7200900" cy="4333875"/>
          </a:xfrm>
          <a:prstGeom prst="rect">
            <a:avLst/>
          </a:prstGeom>
        </p:spPr>
      </p:pic>
    </p:spTree>
    <p:extLst>
      <p:ext uri="{BB962C8B-B14F-4D97-AF65-F5344CB8AC3E}">
        <p14:creationId xmlns:p14="http://schemas.microsoft.com/office/powerpoint/2010/main" val="1117812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5" name="Picture 4" descr="A diagram of a diagram of the different feelings&#10;&#10;Description automatically generated with medium confidence">
            <a:extLst>
              <a:ext uri="{FF2B5EF4-FFF2-40B4-BE49-F238E27FC236}">
                <a16:creationId xmlns:a16="http://schemas.microsoft.com/office/drawing/2014/main" id="{6B89A935-38B7-B139-8092-3FEB6A683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550" y="1262062"/>
            <a:ext cx="7200900" cy="4333875"/>
          </a:xfrm>
          <a:prstGeom prst="rect">
            <a:avLst/>
          </a:prstGeom>
        </p:spPr>
      </p:pic>
    </p:spTree>
    <p:extLst>
      <p:ext uri="{BB962C8B-B14F-4D97-AF65-F5344CB8AC3E}">
        <p14:creationId xmlns:p14="http://schemas.microsoft.com/office/powerpoint/2010/main" val="2888421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A808CB-1EC5-3041-2EE4-86E86106E519}"/>
              </a:ext>
            </a:extLst>
          </p:cNvPr>
          <p:cNvPicPr>
            <a:picLocks noChangeAspect="1"/>
          </p:cNvPicPr>
          <p:nvPr/>
        </p:nvPicPr>
        <p:blipFill rotWithShape="1">
          <a:blip r:embed="rId3">
            <a:extLst>
              <a:ext uri="{28A0092B-C50C-407E-A947-70E740481C1C}">
                <a14:useLocalDpi xmlns:a14="http://schemas.microsoft.com/office/drawing/2010/main" val="0"/>
              </a:ext>
            </a:extLst>
          </a:blip>
          <a:srcRect l="787" r="787"/>
          <a:stretch/>
        </p:blipFill>
        <p:spPr>
          <a:xfrm>
            <a:off x="-1504" y="-169106"/>
            <a:ext cx="12191980" cy="6967612"/>
          </a:xfrm>
          <a:prstGeom prst="rect">
            <a:avLst/>
          </a:prstGeom>
        </p:spPr>
      </p:pic>
      <p:sp>
        <p:nvSpPr>
          <p:cNvPr id="4" name="TextBox 3">
            <a:extLst>
              <a:ext uri="{FF2B5EF4-FFF2-40B4-BE49-F238E27FC236}">
                <a16:creationId xmlns:a16="http://schemas.microsoft.com/office/drawing/2014/main" id="{34EC5B7C-9B90-7CD6-D254-E28C8062B028}"/>
              </a:ext>
            </a:extLst>
          </p:cNvPr>
          <p:cNvSpPr txBox="1"/>
          <p:nvPr/>
        </p:nvSpPr>
        <p:spPr>
          <a:xfrm>
            <a:off x="360436" y="657531"/>
            <a:ext cx="11468100" cy="5601533"/>
          </a:xfrm>
          <a:prstGeom prst="rect">
            <a:avLst/>
          </a:prstGeom>
          <a:noFill/>
        </p:spPr>
        <p:txBody>
          <a:bodyPr wrap="square" rtlCol="0">
            <a:spAutoFit/>
          </a:bodyPr>
          <a:lstStyle/>
          <a:p>
            <a:pPr marL="0" indent="0" algn="ctr" rtl="0">
              <a:spcBef>
                <a:spcPts val="0"/>
              </a:spcBef>
              <a:spcAft>
                <a:spcPts val="0"/>
              </a:spcAft>
              <a:buNone/>
            </a:pPr>
            <a:r>
              <a:rPr lang="en-US" sz="6600" b="1" i="1" dirty="0">
                <a:solidFill>
                  <a:srgbClr val="000000"/>
                </a:solidFill>
                <a:latin typeface="Ariel"/>
                <a:ea typeface="Roboto" panose="02000000000000000000" pitchFamily="2" charset="0"/>
              </a:rPr>
              <a:t>The Jewel in the Lotus</a:t>
            </a:r>
            <a:endParaRPr lang="en-US" sz="6600" dirty="0">
              <a:solidFill>
                <a:srgbClr val="000000"/>
              </a:solidFill>
              <a:latin typeface="Ariel"/>
              <a:ea typeface="Roboto" panose="02000000000000000000" pitchFamily="2" charset="0"/>
            </a:endParaRPr>
          </a:p>
          <a:p>
            <a:pPr marL="0" indent="0" algn="just" rtl="0">
              <a:spcBef>
                <a:spcPts val="0"/>
              </a:spcBef>
              <a:spcAft>
                <a:spcPts val="0"/>
              </a:spcAft>
              <a:buNone/>
            </a:pPr>
            <a:endParaRPr lang="en-US" sz="2800" b="0" i="0" u="none" strike="noStrike" dirty="0">
              <a:solidFill>
                <a:srgbClr val="000000"/>
              </a:solidFill>
              <a:effectLst/>
              <a:latin typeface="Ariel"/>
              <a:ea typeface="Roboto" panose="02000000000000000000" pitchFamily="2" charset="0"/>
            </a:endParaRPr>
          </a:p>
          <a:p>
            <a:pPr marL="0" indent="0" algn="just" rtl="0">
              <a:spcBef>
                <a:spcPts val="0"/>
              </a:spcBef>
              <a:spcAft>
                <a:spcPts val="0"/>
              </a:spcAft>
              <a:buNone/>
            </a:pPr>
            <a:r>
              <a:rPr lang="en-US" sz="6600" b="0" i="0" u="none" strike="noStrike" dirty="0">
                <a:solidFill>
                  <a:srgbClr val="000000"/>
                </a:solidFill>
                <a:effectLst/>
                <a:latin typeface="Ariel"/>
                <a:ea typeface="Roboto" panose="02000000000000000000" pitchFamily="2" charset="0"/>
              </a:rPr>
              <a:t>“Awakening the Finder in the Seeker” 	</a:t>
            </a:r>
            <a:br>
              <a:rPr lang="en-US" sz="6600" b="0" i="0" u="none" strike="noStrike" dirty="0">
                <a:solidFill>
                  <a:srgbClr val="000000"/>
                </a:solidFill>
                <a:effectLst/>
                <a:latin typeface="Ariel"/>
                <a:ea typeface="Roboto" panose="02000000000000000000" pitchFamily="2" charset="0"/>
              </a:rPr>
            </a:br>
            <a:r>
              <a:rPr lang="en-US" sz="6600" b="0" i="0" u="none" strike="noStrike" dirty="0">
                <a:solidFill>
                  <a:srgbClr val="000000"/>
                </a:solidFill>
                <a:effectLst/>
                <a:latin typeface="Ariel"/>
                <a:ea typeface="Roboto" panose="02000000000000000000" pitchFamily="2" charset="0"/>
              </a:rPr>
              <a:t>Celebrating the Divine Spark</a:t>
            </a:r>
          </a:p>
          <a:p>
            <a:pPr marL="0" indent="0" algn="just" rtl="0">
              <a:spcBef>
                <a:spcPts val="0"/>
              </a:spcBef>
              <a:spcAft>
                <a:spcPts val="0"/>
              </a:spcAft>
              <a:buNone/>
            </a:pPr>
            <a:r>
              <a:rPr lang="en-US" sz="6000" b="0" i="0" u="none" strike="noStrike" dirty="0">
                <a:solidFill>
                  <a:srgbClr val="000000"/>
                </a:solidFill>
                <a:effectLst/>
                <a:latin typeface="Ariel"/>
                <a:ea typeface="Roboto" panose="02000000000000000000" pitchFamily="2" charset="0"/>
              </a:rPr>
              <a:t>		David McClanahan </a:t>
            </a:r>
            <a:r>
              <a:rPr lang="en-US" sz="6600" b="0" i="0" u="none" strike="noStrike" dirty="0">
                <a:solidFill>
                  <a:srgbClr val="000000"/>
                </a:solidFill>
                <a:effectLst/>
                <a:latin typeface="Ariel"/>
                <a:ea typeface="Roboto" panose="02000000000000000000" pitchFamily="2" charset="0"/>
              </a:rPr>
              <a:t> </a:t>
            </a:r>
          </a:p>
        </p:txBody>
      </p:sp>
      <p:sp>
        <p:nvSpPr>
          <p:cNvPr id="2" name="TextBox 1">
            <a:extLst>
              <a:ext uri="{FF2B5EF4-FFF2-40B4-BE49-F238E27FC236}">
                <a16:creationId xmlns:a16="http://schemas.microsoft.com/office/drawing/2014/main" id="{6B592126-D61F-9E41-8986-B2EE14A10019}"/>
              </a:ext>
            </a:extLst>
          </p:cNvPr>
          <p:cNvSpPr txBox="1"/>
          <p:nvPr/>
        </p:nvSpPr>
        <p:spPr>
          <a:xfrm>
            <a:off x="4573181" y="5196301"/>
            <a:ext cx="6973667" cy="769441"/>
          </a:xfrm>
          <a:prstGeom prst="rect">
            <a:avLst/>
          </a:prstGeom>
          <a:noFill/>
        </p:spPr>
        <p:txBody>
          <a:bodyPr wrap="square" rtlCol="0">
            <a:spAutoFit/>
          </a:bodyPr>
          <a:lstStyle/>
          <a:p>
            <a:pPr algn="r"/>
            <a:endParaRPr lang="en-US" sz="4400" b="1" i="1" dirty="0">
              <a:solidFill>
                <a:srgbClr val="421C5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endParaRPr>
          </a:p>
        </p:txBody>
      </p:sp>
    </p:spTree>
    <p:extLst>
      <p:ext uri="{BB962C8B-B14F-4D97-AF65-F5344CB8AC3E}">
        <p14:creationId xmlns:p14="http://schemas.microsoft.com/office/powerpoint/2010/main" val="826173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5" name="Picture 4" descr="A diagram of clouds and sun&#10;&#10;Description automatically generated">
            <a:extLst>
              <a:ext uri="{FF2B5EF4-FFF2-40B4-BE49-F238E27FC236}">
                <a16:creationId xmlns:a16="http://schemas.microsoft.com/office/drawing/2014/main" id="{C54C12D3-66F3-DF4E-9946-9F73A4C991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550" y="1262062"/>
            <a:ext cx="7200900" cy="4333875"/>
          </a:xfrm>
          <a:prstGeom prst="rect">
            <a:avLst/>
          </a:prstGeom>
        </p:spPr>
      </p:pic>
    </p:spTree>
    <p:extLst>
      <p:ext uri="{BB962C8B-B14F-4D97-AF65-F5344CB8AC3E}">
        <p14:creationId xmlns:p14="http://schemas.microsoft.com/office/powerpoint/2010/main" val="2103537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5" name="Picture 4" descr="A diagram of symbols and symbols&#10;&#10;Description automatically generated with medium confidence">
            <a:extLst>
              <a:ext uri="{FF2B5EF4-FFF2-40B4-BE49-F238E27FC236}">
                <a16:creationId xmlns:a16="http://schemas.microsoft.com/office/drawing/2014/main" id="{DEA5A202-1A2E-C438-E157-42392C58FE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550" y="1262062"/>
            <a:ext cx="7200900" cy="4333875"/>
          </a:xfrm>
          <a:prstGeom prst="rect">
            <a:avLst/>
          </a:prstGeom>
        </p:spPr>
      </p:pic>
    </p:spTree>
    <p:extLst>
      <p:ext uri="{BB962C8B-B14F-4D97-AF65-F5344CB8AC3E}">
        <p14:creationId xmlns:p14="http://schemas.microsoft.com/office/powerpoint/2010/main" val="2481345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5" name="Picture 4" descr="A diagram of different emotions&#10;&#10;Description automatically generated">
            <a:extLst>
              <a:ext uri="{FF2B5EF4-FFF2-40B4-BE49-F238E27FC236}">
                <a16:creationId xmlns:a16="http://schemas.microsoft.com/office/drawing/2014/main" id="{68CCB78B-A0DF-A017-D607-B1BD8B6333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275" y="1219200"/>
            <a:ext cx="7029450" cy="4419600"/>
          </a:xfrm>
          <a:prstGeom prst="rect">
            <a:avLst/>
          </a:prstGeom>
        </p:spPr>
      </p:pic>
      <p:pic>
        <p:nvPicPr>
          <p:cNvPr id="4" name="Picture 3">
            <a:extLst>
              <a:ext uri="{FF2B5EF4-FFF2-40B4-BE49-F238E27FC236}">
                <a16:creationId xmlns:a16="http://schemas.microsoft.com/office/drawing/2014/main" id="{2A503CA7-2882-B08B-EB99-3D7BC2476EA0}"/>
              </a:ext>
            </a:extLst>
          </p:cNvPr>
          <p:cNvPicPr>
            <a:picLocks noChangeAspect="1"/>
          </p:cNvPicPr>
          <p:nvPr/>
        </p:nvPicPr>
        <p:blipFill>
          <a:blip r:embed="rId4"/>
          <a:stretch>
            <a:fillRect/>
          </a:stretch>
        </p:blipFill>
        <p:spPr>
          <a:xfrm>
            <a:off x="5646381" y="4212022"/>
            <a:ext cx="449619" cy="358171"/>
          </a:xfrm>
          <a:prstGeom prst="rect">
            <a:avLst/>
          </a:prstGeom>
        </p:spPr>
      </p:pic>
      <p:pic>
        <p:nvPicPr>
          <p:cNvPr id="7" name="Picture 6">
            <a:extLst>
              <a:ext uri="{FF2B5EF4-FFF2-40B4-BE49-F238E27FC236}">
                <a16:creationId xmlns:a16="http://schemas.microsoft.com/office/drawing/2014/main" id="{8572F673-3E60-C00B-2CEE-0546BD754FEE}"/>
              </a:ext>
            </a:extLst>
          </p:cNvPr>
          <p:cNvPicPr>
            <a:picLocks noChangeAspect="1"/>
          </p:cNvPicPr>
          <p:nvPr/>
        </p:nvPicPr>
        <p:blipFill>
          <a:blip r:embed="rId5"/>
          <a:stretch>
            <a:fillRect/>
          </a:stretch>
        </p:blipFill>
        <p:spPr>
          <a:xfrm>
            <a:off x="5654001" y="3259775"/>
            <a:ext cx="883997" cy="899238"/>
          </a:xfrm>
          <a:prstGeom prst="rect">
            <a:avLst/>
          </a:prstGeom>
        </p:spPr>
      </p:pic>
      <p:pic>
        <p:nvPicPr>
          <p:cNvPr id="9" name="Picture 8">
            <a:extLst>
              <a:ext uri="{FF2B5EF4-FFF2-40B4-BE49-F238E27FC236}">
                <a16:creationId xmlns:a16="http://schemas.microsoft.com/office/drawing/2014/main" id="{AD8B77D1-5DAF-F51E-5624-6B13B7452FC7}"/>
              </a:ext>
            </a:extLst>
          </p:cNvPr>
          <p:cNvPicPr>
            <a:picLocks noChangeAspect="1"/>
          </p:cNvPicPr>
          <p:nvPr/>
        </p:nvPicPr>
        <p:blipFill>
          <a:blip r:embed="rId6"/>
          <a:stretch>
            <a:fillRect/>
          </a:stretch>
        </p:blipFill>
        <p:spPr>
          <a:xfrm>
            <a:off x="6323910" y="1564001"/>
            <a:ext cx="609653" cy="1005927"/>
          </a:xfrm>
          <a:prstGeom prst="rect">
            <a:avLst/>
          </a:prstGeom>
        </p:spPr>
      </p:pic>
      <p:pic>
        <p:nvPicPr>
          <p:cNvPr id="11" name="Picture 10">
            <a:extLst>
              <a:ext uri="{FF2B5EF4-FFF2-40B4-BE49-F238E27FC236}">
                <a16:creationId xmlns:a16="http://schemas.microsoft.com/office/drawing/2014/main" id="{F83C7269-FF1A-F470-13C6-01B764C2EBF7}"/>
              </a:ext>
            </a:extLst>
          </p:cNvPr>
          <p:cNvPicPr>
            <a:picLocks noChangeAspect="1"/>
          </p:cNvPicPr>
          <p:nvPr/>
        </p:nvPicPr>
        <p:blipFill>
          <a:blip r:embed="rId7"/>
          <a:stretch>
            <a:fillRect/>
          </a:stretch>
        </p:blipFill>
        <p:spPr>
          <a:xfrm>
            <a:off x="7066374" y="2842957"/>
            <a:ext cx="381033" cy="426757"/>
          </a:xfrm>
          <a:prstGeom prst="rect">
            <a:avLst/>
          </a:prstGeom>
        </p:spPr>
      </p:pic>
      <p:pic>
        <p:nvPicPr>
          <p:cNvPr id="13" name="Picture 12">
            <a:extLst>
              <a:ext uri="{FF2B5EF4-FFF2-40B4-BE49-F238E27FC236}">
                <a16:creationId xmlns:a16="http://schemas.microsoft.com/office/drawing/2014/main" id="{509B3724-F312-D46C-A054-4F8A076670B6}"/>
              </a:ext>
            </a:extLst>
          </p:cNvPr>
          <p:cNvPicPr>
            <a:picLocks noChangeAspect="1"/>
          </p:cNvPicPr>
          <p:nvPr/>
        </p:nvPicPr>
        <p:blipFill>
          <a:blip r:embed="rId6"/>
          <a:stretch>
            <a:fillRect/>
          </a:stretch>
        </p:blipFill>
        <p:spPr>
          <a:xfrm>
            <a:off x="6133393" y="2578062"/>
            <a:ext cx="381033" cy="628704"/>
          </a:xfrm>
          <a:prstGeom prst="rect">
            <a:avLst/>
          </a:prstGeom>
        </p:spPr>
      </p:pic>
    </p:spTree>
    <p:extLst>
      <p:ext uri="{BB962C8B-B14F-4D97-AF65-F5344CB8AC3E}">
        <p14:creationId xmlns:p14="http://schemas.microsoft.com/office/powerpoint/2010/main" val="3283860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5" name="Picture 4" descr="A diagram of different emotions&#10;&#10;Description automatically generated">
            <a:extLst>
              <a:ext uri="{FF2B5EF4-FFF2-40B4-BE49-F238E27FC236}">
                <a16:creationId xmlns:a16="http://schemas.microsoft.com/office/drawing/2014/main" id="{68CCB78B-A0DF-A017-D607-B1BD8B6333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275" y="1219200"/>
            <a:ext cx="7029450" cy="4419600"/>
          </a:xfrm>
          <a:prstGeom prst="rect">
            <a:avLst/>
          </a:prstGeom>
        </p:spPr>
      </p:pic>
    </p:spTree>
    <p:extLst>
      <p:ext uri="{BB962C8B-B14F-4D97-AF65-F5344CB8AC3E}">
        <p14:creationId xmlns:p14="http://schemas.microsoft.com/office/powerpoint/2010/main" val="28617929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5" name="Picture 4" descr="A diagram of the sun and stars&#10;&#10;Description automatically generated">
            <a:extLst>
              <a:ext uri="{FF2B5EF4-FFF2-40B4-BE49-F238E27FC236}">
                <a16:creationId xmlns:a16="http://schemas.microsoft.com/office/drawing/2014/main" id="{61DC77FC-54F4-270B-CD50-2CF77E9F0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550" y="1262062"/>
            <a:ext cx="7200900" cy="4333875"/>
          </a:xfrm>
          <a:prstGeom prst="rect">
            <a:avLst/>
          </a:prstGeom>
        </p:spPr>
      </p:pic>
    </p:spTree>
    <p:extLst>
      <p:ext uri="{BB962C8B-B14F-4D97-AF65-F5344CB8AC3E}">
        <p14:creationId xmlns:p14="http://schemas.microsoft.com/office/powerpoint/2010/main" val="18753416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5" name="Picture 4" descr="A diagram of the sun and stars&#10;&#10;Description automatically generated">
            <a:extLst>
              <a:ext uri="{FF2B5EF4-FFF2-40B4-BE49-F238E27FC236}">
                <a16:creationId xmlns:a16="http://schemas.microsoft.com/office/drawing/2014/main" id="{E0F24F9E-5B38-FAE0-2E74-4830603C41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550" y="1262062"/>
            <a:ext cx="7200900" cy="4333875"/>
          </a:xfrm>
          <a:prstGeom prst="rect">
            <a:avLst/>
          </a:prstGeom>
        </p:spPr>
      </p:pic>
    </p:spTree>
    <p:extLst>
      <p:ext uri="{BB962C8B-B14F-4D97-AF65-F5344CB8AC3E}">
        <p14:creationId xmlns:p14="http://schemas.microsoft.com/office/powerpoint/2010/main" val="23873835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5" name="Picture 4" descr="A close-up of a coupon&#10;&#10;Description automatically generated">
            <a:extLst>
              <a:ext uri="{FF2B5EF4-FFF2-40B4-BE49-F238E27FC236}">
                <a16:creationId xmlns:a16="http://schemas.microsoft.com/office/drawing/2014/main" id="{C22F0551-A730-61D6-021E-08DB08B3D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550" y="1262062"/>
            <a:ext cx="7200900" cy="4333875"/>
          </a:xfrm>
          <a:prstGeom prst="rect">
            <a:avLst/>
          </a:prstGeom>
        </p:spPr>
      </p:pic>
    </p:spTree>
    <p:extLst>
      <p:ext uri="{BB962C8B-B14F-4D97-AF65-F5344CB8AC3E}">
        <p14:creationId xmlns:p14="http://schemas.microsoft.com/office/powerpoint/2010/main" val="1495309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4" name="Picture 3" descr="A diagram of different symbols&#10;&#10;Description automatically generated">
            <a:extLst>
              <a:ext uri="{FF2B5EF4-FFF2-40B4-BE49-F238E27FC236}">
                <a16:creationId xmlns:a16="http://schemas.microsoft.com/office/drawing/2014/main" id="{D7B6E85D-9575-8D06-76D5-426876E77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550" y="1262062"/>
            <a:ext cx="7200900" cy="4333875"/>
          </a:xfrm>
          <a:prstGeom prst="rect">
            <a:avLst/>
          </a:prstGeom>
        </p:spPr>
      </p:pic>
    </p:spTree>
    <p:extLst>
      <p:ext uri="{BB962C8B-B14F-4D97-AF65-F5344CB8AC3E}">
        <p14:creationId xmlns:p14="http://schemas.microsoft.com/office/powerpoint/2010/main" val="17212643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5" name="Picture 4" descr="A close-up of a card&#10;&#10;Description automatically generated">
            <a:extLst>
              <a:ext uri="{FF2B5EF4-FFF2-40B4-BE49-F238E27FC236}">
                <a16:creationId xmlns:a16="http://schemas.microsoft.com/office/drawing/2014/main" id="{35FE6E44-CCFF-0CB4-7EB5-F43F4D05D6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550" y="1262062"/>
            <a:ext cx="7200900" cy="4333875"/>
          </a:xfrm>
          <a:prstGeom prst="rect">
            <a:avLst/>
          </a:prstGeom>
        </p:spPr>
      </p:pic>
    </p:spTree>
    <p:extLst>
      <p:ext uri="{BB962C8B-B14F-4D97-AF65-F5344CB8AC3E}">
        <p14:creationId xmlns:p14="http://schemas.microsoft.com/office/powerpoint/2010/main" val="2291284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5" name="Picture 4" descr="A diagram of stars and sun&#10;&#10;Description automatically generated">
            <a:extLst>
              <a:ext uri="{FF2B5EF4-FFF2-40B4-BE49-F238E27FC236}">
                <a16:creationId xmlns:a16="http://schemas.microsoft.com/office/drawing/2014/main" id="{DCAE628F-986C-4284-AECB-55983DD6C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550" y="1262062"/>
            <a:ext cx="7200900" cy="4333875"/>
          </a:xfrm>
          <a:prstGeom prst="rect">
            <a:avLst/>
          </a:prstGeom>
        </p:spPr>
      </p:pic>
    </p:spTree>
    <p:extLst>
      <p:ext uri="{BB962C8B-B14F-4D97-AF65-F5344CB8AC3E}">
        <p14:creationId xmlns:p14="http://schemas.microsoft.com/office/powerpoint/2010/main" val="1439310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A808CB-1EC5-3041-2EE4-86E86106E519}"/>
              </a:ext>
            </a:extLst>
          </p:cNvPr>
          <p:cNvPicPr>
            <a:picLocks noChangeAspect="1"/>
          </p:cNvPicPr>
          <p:nvPr/>
        </p:nvPicPr>
        <p:blipFill rotWithShape="1">
          <a:blip r:embed="rId3">
            <a:extLst>
              <a:ext uri="{28A0092B-C50C-407E-A947-70E740481C1C}">
                <a14:useLocalDpi xmlns:a14="http://schemas.microsoft.com/office/drawing/2010/main" val="0"/>
              </a:ext>
            </a:extLst>
          </a:blip>
          <a:srcRect l="787" r="787"/>
          <a:stretch/>
        </p:blipFill>
        <p:spPr>
          <a:xfrm>
            <a:off x="-1504" y="0"/>
            <a:ext cx="12191980" cy="6967612"/>
          </a:xfrm>
          <a:prstGeom prst="rect">
            <a:avLst/>
          </a:prstGeom>
        </p:spPr>
      </p:pic>
      <p:pic>
        <p:nvPicPr>
          <p:cNvPr id="6" name="Picture 5">
            <a:extLst>
              <a:ext uri="{FF2B5EF4-FFF2-40B4-BE49-F238E27FC236}">
                <a16:creationId xmlns:a16="http://schemas.microsoft.com/office/drawing/2014/main" id="{D9FF43C6-9985-BA5B-BC86-5B894829054C}"/>
              </a:ext>
            </a:extLst>
          </p:cNvPr>
          <p:cNvPicPr>
            <a:picLocks noChangeAspect="1"/>
          </p:cNvPicPr>
          <p:nvPr/>
        </p:nvPicPr>
        <p:blipFill>
          <a:blip r:embed="rId4"/>
          <a:stretch>
            <a:fillRect/>
          </a:stretch>
        </p:blipFill>
        <p:spPr>
          <a:xfrm>
            <a:off x="1444757" y="1082350"/>
            <a:ext cx="8914112" cy="4497355"/>
          </a:xfrm>
          <a:prstGeom prst="rect">
            <a:avLst/>
          </a:prstGeom>
        </p:spPr>
      </p:pic>
    </p:spTree>
    <p:extLst>
      <p:ext uri="{BB962C8B-B14F-4D97-AF65-F5344CB8AC3E}">
        <p14:creationId xmlns:p14="http://schemas.microsoft.com/office/powerpoint/2010/main" val="19234176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4" name="Picture 3" descr="A diagram of the five stars&#10;&#10;Description automatically generated with medium confidence">
            <a:extLst>
              <a:ext uri="{FF2B5EF4-FFF2-40B4-BE49-F238E27FC236}">
                <a16:creationId xmlns:a16="http://schemas.microsoft.com/office/drawing/2014/main" id="{884ED0FA-C0C9-387F-4192-8FD84BA79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550" y="1262062"/>
            <a:ext cx="7200900" cy="4333875"/>
          </a:xfrm>
          <a:prstGeom prst="rect">
            <a:avLst/>
          </a:prstGeom>
        </p:spPr>
      </p:pic>
    </p:spTree>
    <p:extLst>
      <p:ext uri="{BB962C8B-B14F-4D97-AF65-F5344CB8AC3E}">
        <p14:creationId xmlns:p14="http://schemas.microsoft.com/office/powerpoint/2010/main" val="26715776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5" name="Picture 4" descr="A diagram of symbols and words&#10;&#10;Description automatically generated">
            <a:extLst>
              <a:ext uri="{FF2B5EF4-FFF2-40B4-BE49-F238E27FC236}">
                <a16:creationId xmlns:a16="http://schemas.microsoft.com/office/drawing/2014/main" id="{D61E10E7-6286-82A5-D4B8-33F8A6CC6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550" y="1262062"/>
            <a:ext cx="7200900" cy="4333875"/>
          </a:xfrm>
          <a:prstGeom prst="rect">
            <a:avLst/>
          </a:prstGeom>
        </p:spPr>
      </p:pic>
    </p:spTree>
    <p:extLst>
      <p:ext uri="{BB962C8B-B14F-4D97-AF65-F5344CB8AC3E}">
        <p14:creationId xmlns:p14="http://schemas.microsoft.com/office/powerpoint/2010/main" val="23257079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5" name="Picture 4" descr="A diagram of the sun and stars&#10;&#10;Description automatically generated">
            <a:extLst>
              <a:ext uri="{FF2B5EF4-FFF2-40B4-BE49-F238E27FC236}">
                <a16:creationId xmlns:a16="http://schemas.microsoft.com/office/drawing/2014/main" id="{FD1DCAAB-DAB9-BB6D-97E9-4BD5E2A98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550" y="1262062"/>
            <a:ext cx="7200900" cy="4333875"/>
          </a:xfrm>
          <a:prstGeom prst="rect">
            <a:avLst/>
          </a:prstGeom>
        </p:spPr>
      </p:pic>
    </p:spTree>
    <p:extLst>
      <p:ext uri="{BB962C8B-B14F-4D97-AF65-F5344CB8AC3E}">
        <p14:creationId xmlns:p14="http://schemas.microsoft.com/office/powerpoint/2010/main" val="3358834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4" name="Picture 3" descr="A diagram of the sun and stars&#10;&#10;Description automatically generated">
            <a:extLst>
              <a:ext uri="{FF2B5EF4-FFF2-40B4-BE49-F238E27FC236}">
                <a16:creationId xmlns:a16="http://schemas.microsoft.com/office/drawing/2014/main" id="{CF4D98BF-5287-C1BF-A84E-F7FEA47018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550" y="1262062"/>
            <a:ext cx="7200900" cy="4333875"/>
          </a:xfrm>
          <a:prstGeom prst="rect">
            <a:avLst/>
          </a:prstGeom>
        </p:spPr>
      </p:pic>
    </p:spTree>
    <p:extLst>
      <p:ext uri="{BB962C8B-B14F-4D97-AF65-F5344CB8AC3E}">
        <p14:creationId xmlns:p14="http://schemas.microsoft.com/office/powerpoint/2010/main" val="14427807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5" name="Picture 4" descr="A white paper with blue and yellow stars&#10;&#10;Description automatically generated">
            <a:extLst>
              <a:ext uri="{FF2B5EF4-FFF2-40B4-BE49-F238E27FC236}">
                <a16:creationId xmlns:a16="http://schemas.microsoft.com/office/drawing/2014/main" id="{CD15357C-2B5A-619E-13EA-2165054D7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550" y="1262062"/>
            <a:ext cx="7200900" cy="4333875"/>
          </a:xfrm>
          <a:prstGeom prst="rect">
            <a:avLst/>
          </a:prstGeom>
        </p:spPr>
      </p:pic>
    </p:spTree>
    <p:extLst>
      <p:ext uri="{BB962C8B-B14F-4D97-AF65-F5344CB8AC3E}">
        <p14:creationId xmlns:p14="http://schemas.microsoft.com/office/powerpoint/2010/main" val="679288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5" name="Picture 4" descr="A white background with blue and yellow stars&#10;&#10;Description automatically generated">
            <a:extLst>
              <a:ext uri="{FF2B5EF4-FFF2-40B4-BE49-F238E27FC236}">
                <a16:creationId xmlns:a16="http://schemas.microsoft.com/office/drawing/2014/main" id="{9843DA38-7ECC-BE55-3FA6-76F3F11A8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550" y="1262062"/>
            <a:ext cx="7200900" cy="4333875"/>
          </a:xfrm>
          <a:prstGeom prst="rect">
            <a:avLst/>
          </a:prstGeom>
        </p:spPr>
      </p:pic>
    </p:spTree>
    <p:extLst>
      <p:ext uri="{BB962C8B-B14F-4D97-AF65-F5344CB8AC3E}">
        <p14:creationId xmlns:p14="http://schemas.microsoft.com/office/powerpoint/2010/main" val="11708482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E7EDE5-7C52-8461-07D2-CC36EF99C50D}"/>
              </a:ext>
            </a:extLst>
          </p:cNvPr>
          <p:cNvSpPr>
            <a:spLocks noGrp="1"/>
          </p:cNvSpPr>
          <p:nvPr>
            <p:ph type="sldNum" sz="quarter" idx="12"/>
          </p:nvPr>
        </p:nvSpPr>
        <p:spPr/>
        <p:txBody>
          <a:bodyPr/>
          <a:lstStyle/>
          <a:p>
            <a:fld id="{D8DA9DAA-006C-4F4B-980E-E3DF019B24E2}" type="slidenum">
              <a:rPr lang="en-US" smtClean="0"/>
              <a:t>46</a:t>
            </a:fld>
            <a:endParaRPr lang="en-US" dirty="0"/>
          </a:p>
        </p:txBody>
      </p:sp>
      <p:pic>
        <p:nvPicPr>
          <p:cNvPr id="4" name="Picture 3" descr="A diagram of a star&#10;&#10;Description automatically generated with medium confidence">
            <a:extLst>
              <a:ext uri="{FF2B5EF4-FFF2-40B4-BE49-F238E27FC236}">
                <a16:creationId xmlns:a16="http://schemas.microsoft.com/office/drawing/2014/main" id="{BC7AE9AC-9839-CE43-E08F-F4EF65E284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550" y="1262062"/>
            <a:ext cx="7200900" cy="4333875"/>
          </a:xfrm>
          <a:prstGeom prst="rect">
            <a:avLst/>
          </a:prstGeom>
        </p:spPr>
      </p:pic>
    </p:spTree>
    <p:extLst>
      <p:ext uri="{BB962C8B-B14F-4D97-AF65-F5344CB8AC3E}">
        <p14:creationId xmlns:p14="http://schemas.microsoft.com/office/powerpoint/2010/main" val="19537307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D7D98E-280C-68AE-947C-BF1DFDC8C280}"/>
              </a:ext>
            </a:extLst>
          </p:cNvPr>
          <p:cNvSpPr>
            <a:spLocks noGrp="1"/>
          </p:cNvSpPr>
          <p:nvPr>
            <p:ph type="sldNum" sz="quarter" idx="12"/>
          </p:nvPr>
        </p:nvSpPr>
        <p:spPr/>
        <p:txBody>
          <a:bodyPr/>
          <a:lstStyle/>
          <a:p>
            <a:fld id="{D8DA9DAA-006C-4F4B-980E-E3DF019B24E2}" type="slidenum">
              <a:rPr lang="en-US" smtClean="0"/>
              <a:t>47</a:t>
            </a:fld>
            <a:endParaRPr lang="en-US" dirty="0"/>
          </a:p>
        </p:txBody>
      </p:sp>
      <p:pic>
        <p:nvPicPr>
          <p:cNvPr id="4" name="Picture 3" descr="A diagram of the sun and stars&#10;&#10;Description automatically generated">
            <a:extLst>
              <a:ext uri="{FF2B5EF4-FFF2-40B4-BE49-F238E27FC236}">
                <a16:creationId xmlns:a16="http://schemas.microsoft.com/office/drawing/2014/main" id="{B146BD2A-59DC-05A4-0DE1-3D5A2A1F1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550" y="1262062"/>
            <a:ext cx="7200900" cy="4333875"/>
          </a:xfrm>
          <a:prstGeom prst="rect">
            <a:avLst/>
          </a:prstGeom>
        </p:spPr>
      </p:pic>
    </p:spTree>
    <p:extLst>
      <p:ext uri="{BB962C8B-B14F-4D97-AF65-F5344CB8AC3E}">
        <p14:creationId xmlns:p14="http://schemas.microsoft.com/office/powerpoint/2010/main" val="35130607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different symbols&#10;&#10;Description automatically generated">
            <a:extLst>
              <a:ext uri="{FF2B5EF4-FFF2-40B4-BE49-F238E27FC236}">
                <a16:creationId xmlns:a16="http://schemas.microsoft.com/office/drawing/2014/main" id="{987E1505-2460-F792-BCA8-F4D38A40F2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550" y="1262062"/>
            <a:ext cx="7200900" cy="4333875"/>
          </a:xfrm>
          <a:prstGeom prst="rect">
            <a:avLst/>
          </a:prstGeom>
        </p:spPr>
      </p:pic>
    </p:spTree>
    <p:extLst>
      <p:ext uri="{BB962C8B-B14F-4D97-AF65-F5344CB8AC3E}">
        <p14:creationId xmlns:p14="http://schemas.microsoft.com/office/powerpoint/2010/main" val="13569314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4" name="Picture 3">
            <a:extLst>
              <a:ext uri="{FF2B5EF4-FFF2-40B4-BE49-F238E27FC236}">
                <a16:creationId xmlns:a16="http://schemas.microsoft.com/office/drawing/2014/main" id="{E4D06BC2-048D-A4D6-60EE-F8BC39848246}"/>
              </a:ext>
            </a:extLst>
          </p:cNvPr>
          <p:cNvPicPr>
            <a:picLocks noChangeAspect="1"/>
          </p:cNvPicPr>
          <p:nvPr/>
        </p:nvPicPr>
        <p:blipFill>
          <a:blip r:embed="rId3"/>
          <a:stretch>
            <a:fillRect/>
          </a:stretch>
        </p:blipFill>
        <p:spPr>
          <a:xfrm>
            <a:off x="2083722" y="952285"/>
            <a:ext cx="8024555" cy="4953429"/>
          </a:xfrm>
          <a:prstGeom prst="rect">
            <a:avLst/>
          </a:prstGeom>
        </p:spPr>
      </p:pic>
    </p:spTree>
    <p:extLst>
      <p:ext uri="{BB962C8B-B14F-4D97-AF65-F5344CB8AC3E}">
        <p14:creationId xmlns:p14="http://schemas.microsoft.com/office/powerpoint/2010/main" val="3658571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A808CB-1EC5-3041-2EE4-86E86106E519}"/>
              </a:ext>
            </a:extLst>
          </p:cNvPr>
          <p:cNvPicPr>
            <a:picLocks noChangeAspect="1"/>
          </p:cNvPicPr>
          <p:nvPr/>
        </p:nvPicPr>
        <p:blipFill rotWithShape="1">
          <a:blip r:embed="rId3">
            <a:extLst>
              <a:ext uri="{28A0092B-C50C-407E-A947-70E740481C1C}">
                <a14:useLocalDpi xmlns:a14="http://schemas.microsoft.com/office/drawing/2010/main" val="0"/>
              </a:ext>
            </a:extLst>
          </a:blip>
          <a:srcRect l="787" r="787"/>
          <a:stretch/>
        </p:blipFill>
        <p:spPr>
          <a:xfrm>
            <a:off x="-1504" y="0"/>
            <a:ext cx="12191980" cy="6967612"/>
          </a:xfrm>
          <a:prstGeom prst="rect">
            <a:avLst/>
          </a:prstGeom>
        </p:spPr>
      </p:pic>
      <p:sp>
        <p:nvSpPr>
          <p:cNvPr id="6" name="TextBox 5">
            <a:extLst>
              <a:ext uri="{FF2B5EF4-FFF2-40B4-BE49-F238E27FC236}">
                <a16:creationId xmlns:a16="http://schemas.microsoft.com/office/drawing/2014/main" id="{944A3C07-98CC-BB40-1D48-E37E37F42648}"/>
              </a:ext>
            </a:extLst>
          </p:cNvPr>
          <p:cNvSpPr txBox="1"/>
          <p:nvPr/>
        </p:nvSpPr>
        <p:spPr>
          <a:xfrm>
            <a:off x="1315616" y="774441"/>
            <a:ext cx="9022702" cy="515525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11111"/>
                </a:solidFill>
                <a:effectLst/>
                <a:uLnTx/>
                <a:uFillTx/>
                <a:latin typeface="Ariel"/>
                <a:ea typeface="+mn-ea"/>
                <a:cs typeface="+mn-cs"/>
              </a:rPr>
              <a:t>My next three books 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11111"/>
              </a:solidFill>
              <a:effectLst/>
              <a:uLnTx/>
              <a:uFillTx/>
              <a:latin typeface="Arie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111111"/>
                </a:solidFill>
                <a:effectLst/>
                <a:highlight>
                  <a:srgbClr val="00FFFF"/>
                </a:highlight>
                <a:uLnTx/>
                <a:uFillTx/>
                <a:latin typeface="Ariel"/>
                <a:ea typeface="+mn-ea"/>
                <a:cs typeface="+mn-cs"/>
              </a:rPr>
              <a:t>Mysticism for the 21st Century</a:t>
            </a:r>
            <a:endParaRPr kumimoji="0" lang="en-US" sz="2400" b="1" i="1" u="none" strike="noStrike" kern="1200" cap="none" spc="0" normalizeH="0" baseline="0" noProof="0" dirty="0">
              <a:ln>
                <a:noFill/>
              </a:ln>
              <a:solidFill>
                <a:prstClr val="black"/>
              </a:solidFill>
              <a:effectLst/>
              <a:highlight>
                <a:srgbClr val="00FFFF"/>
              </a:highlight>
              <a:uLnTx/>
              <a:uFillTx/>
              <a:latin typeface="Arie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1111"/>
                </a:solidFill>
                <a:effectLst/>
                <a:uLnTx/>
                <a:uFillTx/>
                <a:latin typeface="Ariel"/>
                <a:ea typeface="+mn-ea"/>
                <a:cs typeface="+mn-cs"/>
              </a:rPr>
              <a:t>A translation and commentary on the classic mystic writings of Evelyn Underhill</a:t>
            </a:r>
            <a:endParaRPr kumimoji="0" lang="en-US" sz="2000" b="0" i="0" u="none" strike="noStrike" kern="1200" cap="none" spc="0" normalizeH="0" baseline="0" noProof="0" dirty="0">
              <a:ln>
                <a:noFill/>
              </a:ln>
              <a:solidFill>
                <a:prstClr val="black"/>
              </a:solidFill>
              <a:effectLst/>
              <a:uLnTx/>
              <a:uFillTx/>
              <a:latin typeface="Arie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111111"/>
              </a:solidFill>
              <a:effectLst/>
              <a:highlight>
                <a:srgbClr val="00FFFF"/>
              </a:highlight>
              <a:uLnTx/>
              <a:uFillTx/>
              <a:latin typeface="Arie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1" dirty="0">
                <a:solidFill>
                  <a:srgbClr val="111111"/>
                </a:solidFill>
                <a:highlight>
                  <a:srgbClr val="00FFFF"/>
                </a:highlight>
                <a:latin typeface="Ariel"/>
              </a:rPr>
              <a:t>Awakening Joyous Spirituality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111111"/>
                </a:solidFill>
                <a:latin typeface="Ariel"/>
              </a:rPr>
              <a:t>Growing the Divine Spark into the Divine Flame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111111"/>
              </a:solidFill>
              <a:latin typeface="Arie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111111"/>
                </a:solidFill>
                <a:latin typeface="Ariel"/>
              </a:rPr>
              <a:t>Includes metaphysics, diagrams of spiritual evolution, spiritual practices and the spiritual planes of creation and the Awakening Release techniques .. Etc.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11111"/>
              </a:solidFill>
              <a:effectLst/>
              <a:uLnTx/>
              <a:uFillTx/>
              <a:latin typeface="Ariel"/>
              <a:ea typeface="+mn-ea"/>
              <a:cs typeface="+mn-cs"/>
            </a:endParaRPr>
          </a:p>
          <a:p>
            <a:pPr algn="ctr">
              <a:defRPr/>
            </a:pPr>
            <a:r>
              <a:rPr lang="en-US" sz="2400" b="1" i="1" dirty="0">
                <a:solidFill>
                  <a:srgbClr val="111111"/>
                </a:solidFill>
                <a:highlight>
                  <a:srgbClr val="00FFFF"/>
                </a:highlight>
                <a:latin typeface="Ariel"/>
              </a:rPr>
              <a:t>The Fine Arts as a Spiritual Path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1" dirty="0">
                <a:solidFill>
                  <a:srgbClr val="111111"/>
                </a:solidFill>
                <a:highlight>
                  <a:srgbClr val="00FFFF"/>
                </a:highlight>
                <a:latin typeface="Ariel"/>
              </a:rPr>
              <a:t>The Joy of Cultivating Experience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dirty="0">
              <a:ln>
                <a:noFill/>
              </a:ln>
              <a:solidFill>
                <a:srgbClr val="111111"/>
              </a:solidFill>
              <a:effectLst/>
              <a:highlight>
                <a:srgbClr val="00FFFF"/>
              </a:highlight>
              <a:uLnTx/>
              <a:uFillTx/>
              <a:latin typeface="Arie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i="1" dirty="0">
              <a:solidFill>
                <a:srgbClr val="111111"/>
              </a:solidFill>
              <a:highlight>
                <a:srgbClr val="00FFFF"/>
              </a:highlight>
              <a:latin typeface="Ariel"/>
            </a:endParaRPr>
          </a:p>
          <a:p>
            <a:pPr algn="ctr">
              <a:defRPr/>
            </a:pPr>
            <a:r>
              <a:rPr lang="en-US" sz="3200" b="1" i="1" dirty="0">
                <a:solidFill>
                  <a:srgbClr val="111111"/>
                </a:solidFill>
                <a:highlight>
                  <a:srgbClr val="00FFFF"/>
                </a:highlight>
                <a:latin typeface="Ariel"/>
              </a:rPr>
              <a:t>www.davidmcclanahan.com/unity</a:t>
            </a:r>
            <a:endParaRPr kumimoji="0" lang="en-US" sz="3200" b="1" i="1" u="none" strike="noStrike" kern="1200" cap="none" spc="0" normalizeH="0" baseline="0" noProof="0" dirty="0">
              <a:ln>
                <a:noFill/>
              </a:ln>
              <a:solidFill>
                <a:prstClr val="black"/>
              </a:solidFill>
              <a:effectLst/>
              <a:highlight>
                <a:srgbClr val="00FFFF"/>
              </a:highlight>
              <a:uLnTx/>
              <a:uFillTx/>
              <a:latin typeface="Ariel"/>
              <a:ea typeface="+mn-ea"/>
              <a:cs typeface="+mn-cs"/>
            </a:endParaRPr>
          </a:p>
        </p:txBody>
      </p:sp>
    </p:spTree>
    <p:extLst>
      <p:ext uri="{BB962C8B-B14F-4D97-AF65-F5344CB8AC3E}">
        <p14:creationId xmlns:p14="http://schemas.microsoft.com/office/powerpoint/2010/main" val="31132401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4" name="Picture 3">
            <a:extLst>
              <a:ext uri="{FF2B5EF4-FFF2-40B4-BE49-F238E27FC236}">
                <a16:creationId xmlns:a16="http://schemas.microsoft.com/office/drawing/2014/main" id="{32BAEB47-E709-8387-BDD3-5F7608D5DA85}"/>
              </a:ext>
            </a:extLst>
          </p:cNvPr>
          <p:cNvPicPr>
            <a:picLocks noChangeAspect="1"/>
          </p:cNvPicPr>
          <p:nvPr/>
        </p:nvPicPr>
        <p:blipFill>
          <a:blip r:embed="rId3"/>
          <a:stretch>
            <a:fillRect/>
          </a:stretch>
        </p:blipFill>
        <p:spPr>
          <a:xfrm>
            <a:off x="2121825" y="902751"/>
            <a:ext cx="7948349" cy="5052498"/>
          </a:xfrm>
          <a:prstGeom prst="rect">
            <a:avLst/>
          </a:prstGeom>
        </p:spPr>
      </p:pic>
    </p:spTree>
    <p:extLst>
      <p:ext uri="{BB962C8B-B14F-4D97-AF65-F5344CB8AC3E}">
        <p14:creationId xmlns:p14="http://schemas.microsoft.com/office/powerpoint/2010/main" val="41263743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4" name="Picture 3">
            <a:extLst>
              <a:ext uri="{FF2B5EF4-FFF2-40B4-BE49-F238E27FC236}">
                <a16:creationId xmlns:a16="http://schemas.microsoft.com/office/drawing/2014/main" id="{0CB54F0F-FF6E-0E93-3629-264136185EA3}"/>
              </a:ext>
            </a:extLst>
          </p:cNvPr>
          <p:cNvPicPr>
            <a:picLocks noChangeAspect="1"/>
          </p:cNvPicPr>
          <p:nvPr/>
        </p:nvPicPr>
        <p:blipFill>
          <a:blip r:embed="rId3"/>
          <a:stretch>
            <a:fillRect/>
          </a:stretch>
        </p:blipFill>
        <p:spPr>
          <a:xfrm>
            <a:off x="2095153" y="902751"/>
            <a:ext cx="8001693" cy="5052498"/>
          </a:xfrm>
          <a:prstGeom prst="rect">
            <a:avLst/>
          </a:prstGeom>
        </p:spPr>
      </p:pic>
    </p:spTree>
    <p:extLst>
      <p:ext uri="{BB962C8B-B14F-4D97-AF65-F5344CB8AC3E}">
        <p14:creationId xmlns:p14="http://schemas.microsoft.com/office/powerpoint/2010/main" val="22917340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4" name="Picture 3">
            <a:extLst>
              <a:ext uri="{FF2B5EF4-FFF2-40B4-BE49-F238E27FC236}">
                <a16:creationId xmlns:a16="http://schemas.microsoft.com/office/drawing/2014/main" id="{230DA5BB-F973-1192-DA1C-804814B1745A}"/>
              </a:ext>
            </a:extLst>
          </p:cNvPr>
          <p:cNvPicPr>
            <a:picLocks noChangeAspect="1"/>
          </p:cNvPicPr>
          <p:nvPr/>
        </p:nvPicPr>
        <p:blipFill>
          <a:blip r:embed="rId3"/>
          <a:stretch>
            <a:fillRect/>
          </a:stretch>
        </p:blipFill>
        <p:spPr>
          <a:xfrm>
            <a:off x="1912257" y="883699"/>
            <a:ext cx="8367485" cy="5090601"/>
          </a:xfrm>
          <a:prstGeom prst="rect">
            <a:avLst/>
          </a:prstGeom>
        </p:spPr>
      </p:pic>
    </p:spTree>
    <p:extLst>
      <p:ext uri="{BB962C8B-B14F-4D97-AF65-F5344CB8AC3E}">
        <p14:creationId xmlns:p14="http://schemas.microsoft.com/office/powerpoint/2010/main" val="39693543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4" name="Picture 3">
            <a:extLst>
              <a:ext uri="{FF2B5EF4-FFF2-40B4-BE49-F238E27FC236}">
                <a16:creationId xmlns:a16="http://schemas.microsoft.com/office/drawing/2014/main" id="{95EAD5ED-6014-108E-1862-1329D967FECC}"/>
              </a:ext>
            </a:extLst>
          </p:cNvPr>
          <p:cNvPicPr>
            <a:picLocks noChangeAspect="1"/>
          </p:cNvPicPr>
          <p:nvPr/>
        </p:nvPicPr>
        <p:blipFill>
          <a:blip r:embed="rId3"/>
          <a:stretch>
            <a:fillRect/>
          </a:stretch>
        </p:blipFill>
        <p:spPr>
          <a:xfrm>
            <a:off x="1942740" y="788441"/>
            <a:ext cx="8306520" cy="5281118"/>
          </a:xfrm>
          <a:prstGeom prst="rect">
            <a:avLst/>
          </a:prstGeom>
        </p:spPr>
      </p:pic>
    </p:spTree>
    <p:extLst>
      <p:ext uri="{BB962C8B-B14F-4D97-AF65-F5344CB8AC3E}">
        <p14:creationId xmlns:p14="http://schemas.microsoft.com/office/powerpoint/2010/main" val="28080425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4" name="Picture 3">
            <a:extLst>
              <a:ext uri="{FF2B5EF4-FFF2-40B4-BE49-F238E27FC236}">
                <a16:creationId xmlns:a16="http://schemas.microsoft.com/office/drawing/2014/main" id="{8684C0AD-5FE7-A1BD-0091-BCBF96F3911F}"/>
              </a:ext>
            </a:extLst>
          </p:cNvPr>
          <p:cNvPicPr>
            <a:picLocks noChangeAspect="1"/>
          </p:cNvPicPr>
          <p:nvPr/>
        </p:nvPicPr>
        <p:blipFill>
          <a:blip r:embed="rId3"/>
          <a:stretch>
            <a:fillRect/>
          </a:stretch>
        </p:blipFill>
        <p:spPr>
          <a:xfrm>
            <a:off x="1938930" y="879889"/>
            <a:ext cx="8314140" cy="5098222"/>
          </a:xfrm>
          <a:prstGeom prst="rect">
            <a:avLst/>
          </a:prstGeom>
        </p:spPr>
      </p:pic>
    </p:spTree>
    <p:extLst>
      <p:ext uri="{BB962C8B-B14F-4D97-AF65-F5344CB8AC3E}">
        <p14:creationId xmlns:p14="http://schemas.microsoft.com/office/powerpoint/2010/main" val="28371605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4" name="Picture 3">
            <a:extLst>
              <a:ext uri="{FF2B5EF4-FFF2-40B4-BE49-F238E27FC236}">
                <a16:creationId xmlns:a16="http://schemas.microsoft.com/office/drawing/2014/main" id="{A552A239-4634-61E9-ACF0-B5C113DF9BB0}"/>
              </a:ext>
            </a:extLst>
          </p:cNvPr>
          <p:cNvPicPr>
            <a:picLocks noChangeAspect="1"/>
          </p:cNvPicPr>
          <p:nvPr/>
        </p:nvPicPr>
        <p:blipFill>
          <a:blip r:embed="rId3"/>
          <a:stretch>
            <a:fillRect/>
          </a:stretch>
        </p:blipFill>
        <p:spPr>
          <a:xfrm>
            <a:off x="1877964" y="857027"/>
            <a:ext cx="8436071" cy="5143946"/>
          </a:xfrm>
          <a:prstGeom prst="rect">
            <a:avLst/>
          </a:prstGeom>
        </p:spPr>
      </p:pic>
    </p:spTree>
    <p:extLst>
      <p:ext uri="{BB962C8B-B14F-4D97-AF65-F5344CB8AC3E}">
        <p14:creationId xmlns:p14="http://schemas.microsoft.com/office/powerpoint/2010/main" val="3441708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4" name="Picture 3">
            <a:extLst>
              <a:ext uri="{FF2B5EF4-FFF2-40B4-BE49-F238E27FC236}">
                <a16:creationId xmlns:a16="http://schemas.microsoft.com/office/drawing/2014/main" id="{25AADDE2-C1A9-28CB-DA8D-F5FFC7BAC647}"/>
              </a:ext>
            </a:extLst>
          </p:cNvPr>
          <p:cNvPicPr>
            <a:picLocks noChangeAspect="1"/>
          </p:cNvPicPr>
          <p:nvPr/>
        </p:nvPicPr>
        <p:blipFill>
          <a:blip r:embed="rId3"/>
          <a:stretch>
            <a:fillRect/>
          </a:stretch>
        </p:blipFill>
        <p:spPr>
          <a:xfrm>
            <a:off x="2045619" y="895130"/>
            <a:ext cx="8100762" cy="5067739"/>
          </a:xfrm>
          <a:prstGeom prst="rect">
            <a:avLst/>
          </a:prstGeom>
        </p:spPr>
      </p:pic>
    </p:spTree>
    <p:extLst>
      <p:ext uri="{BB962C8B-B14F-4D97-AF65-F5344CB8AC3E}">
        <p14:creationId xmlns:p14="http://schemas.microsoft.com/office/powerpoint/2010/main" val="11272860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6" name="Picture 5">
            <a:extLst>
              <a:ext uri="{FF2B5EF4-FFF2-40B4-BE49-F238E27FC236}">
                <a16:creationId xmlns:a16="http://schemas.microsoft.com/office/drawing/2014/main" id="{A979D979-EB75-C178-829B-2176C1A551F2}"/>
              </a:ext>
            </a:extLst>
          </p:cNvPr>
          <p:cNvPicPr>
            <a:picLocks noChangeAspect="1"/>
          </p:cNvPicPr>
          <p:nvPr/>
        </p:nvPicPr>
        <p:blipFill>
          <a:blip r:embed="rId3"/>
          <a:stretch>
            <a:fillRect/>
          </a:stretch>
        </p:blipFill>
        <p:spPr>
          <a:xfrm>
            <a:off x="1927499" y="822734"/>
            <a:ext cx="8337002" cy="5212532"/>
          </a:xfrm>
          <a:prstGeom prst="rect">
            <a:avLst/>
          </a:prstGeom>
        </p:spPr>
      </p:pic>
    </p:spTree>
    <p:extLst>
      <p:ext uri="{BB962C8B-B14F-4D97-AF65-F5344CB8AC3E}">
        <p14:creationId xmlns:p14="http://schemas.microsoft.com/office/powerpoint/2010/main" val="40187675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4" name="Picture 3">
            <a:extLst>
              <a:ext uri="{FF2B5EF4-FFF2-40B4-BE49-F238E27FC236}">
                <a16:creationId xmlns:a16="http://schemas.microsoft.com/office/drawing/2014/main" id="{FE1A51C8-F417-18B2-25C9-1EB7C6EA1978}"/>
              </a:ext>
            </a:extLst>
          </p:cNvPr>
          <p:cNvPicPr>
            <a:picLocks noChangeAspect="1"/>
          </p:cNvPicPr>
          <p:nvPr/>
        </p:nvPicPr>
        <p:blipFill>
          <a:blip r:embed="rId3"/>
          <a:stretch>
            <a:fillRect/>
          </a:stretch>
        </p:blipFill>
        <p:spPr>
          <a:xfrm>
            <a:off x="1763654" y="830355"/>
            <a:ext cx="8664691" cy="5197290"/>
          </a:xfrm>
          <a:prstGeom prst="rect">
            <a:avLst/>
          </a:prstGeom>
        </p:spPr>
      </p:pic>
    </p:spTree>
    <p:extLst>
      <p:ext uri="{BB962C8B-B14F-4D97-AF65-F5344CB8AC3E}">
        <p14:creationId xmlns:p14="http://schemas.microsoft.com/office/powerpoint/2010/main" val="5817077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4" name="Picture 3">
            <a:extLst>
              <a:ext uri="{FF2B5EF4-FFF2-40B4-BE49-F238E27FC236}">
                <a16:creationId xmlns:a16="http://schemas.microsoft.com/office/drawing/2014/main" id="{AFC3820C-C7D4-1E3E-1E31-17A75B9719B8}"/>
              </a:ext>
            </a:extLst>
          </p:cNvPr>
          <p:cNvPicPr>
            <a:picLocks noChangeAspect="1"/>
          </p:cNvPicPr>
          <p:nvPr/>
        </p:nvPicPr>
        <p:blipFill>
          <a:blip r:embed="rId3"/>
          <a:stretch>
            <a:fillRect/>
          </a:stretch>
        </p:blipFill>
        <p:spPr>
          <a:xfrm>
            <a:off x="1809378" y="860837"/>
            <a:ext cx="8573243" cy="5136325"/>
          </a:xfrm>
          <a:prstGeom prst="rect">
            <a:avLst/>
          </a:prstGeom>
        </p:spPr>
      </p:pic>
    </p:spTree>
    <p:extLst>
      <p:ext uri="{BB962C8B-B14F-4D97-AF65-F5344CB8AC3E}">
        <p14:creationId xmlns:p14="http://schemas.microsoft.com/office/powerpoint/2010/main" val="1734254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A808CB-1EC5-3041-2EE4-86E86106E519}"/>
              </a:ext>
            </a:extLst>
          </p:cNvPr>
          <p:cNvPicPr>
            <a:picLocks noChangeAspect="1"/>
          </p:cNvPicPr>
          <p:nvPr/>
        </p:nvPicPr>
        <p:blipFill rotWithShape="1">
          <a:blip r:embed="rId3">
            <a:extLst>
              <a:ext uri="{28A0092B-C50C-407E-A947-70E740481C1C}">
                <a14:useLocalDpi xmlns:a14="http://schemas.microsoft.com/office/drawing/2010/main" val="0"/>
              </a:ext>
            </a:extLst>
          </a:blip>
          <a:srcRect l="787" r="787"/>
          <a:stretch/>
        </p:blipFill>
        <p:spPr>
          <a:xfrm>
            <a:off x="-1504" y="0"/>
            <a:ext cx="12191980" cy="6967612"/>
          </a:xfrm>
          <a:prstGeom prst="rect">
            <a:avLst/>
          </a:prstGeom>
        </p:spPr>
      </p:pic>
      <p:pic>
        <p:nvPicPr>
          <p:cNvPr id="1026" name="Picture 2" descr="May be an image of 1 person">
            <a:extLst>
              <a:ext uri="{FF2B5EF4-FFF2-40B4-BE49-F238E27FC236}">
                <a16:creationId xmlns:a16="http://schemas.microsoft.com/office/drawing/2014/main" id="{7955F9DD-BCB8-C291-9FBF-6993AE7CC3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7513" y="0"/>
            <a:ext cx="8942387" cy="6955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3513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4" name="Picture 3">
            <a:extLst>
              <a:ext uri="{FF2B5EF4-FFF2-40B4-BE49-F238E27FC236}">
                <a16:creationId xmlns:a16="http://schemas.microsoft.com/office/drawing/2014/main" id="{C1CB3844-8BE6-1BA7-CBE6-8AA9F037582E}"/>
              </a:ext>
            </a:extLst>
          </p:cNvPr>
          <p:cNvPicPr>
            <a:picLocks noChangeAspect="1"/>
          </p:cNvPicPr>
          <p:nvPr/>
        </p:nvPicPr>
        <p:blipFill>
          <a:blip r:embed="rId3"/>
          <a:stretch>
            <a:fillRect/>
          </a:stretch>
        </p:blipFill>
        <p:spPr>
          <a:xfrm>
            <a:off x="2030377" y="959906"/>
            <a:ext cx="8131245" cy="4938188"/>
          </a:xfrm>
          <a:prstGeom prst="rect">
            <a:avLst/>
          </a:prstGeom>
        </p:spPr>
      </p:pic>
    </p:spTree>
    <p:extLst>
      <p:ext uri="{BB962C8B-B14F-4D97-AF65-F5344CB8AC3E}">
        <p14:creationId xmlns:p14="http://schemas.microsoft.com/office/powerpoint/2010/main" val="29824410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8" name="Picture 7">
            <a:extLst>
              <a:ext uri="{FF2B5EF4-FFF2-40B4-BE49-F238E27FC236}">
                <a16:creationId xmlns:a16="http://schemas.microsoft.com/office/drawing/2014/main" id="{D1D4B9F4-26C4-9DE6-9211-FD6329486C8F}"/>
              </a:ext>
            </a:extLst>
          </p:cNvPr>
          <p:cNvPicPr>
            <a:picLocks noChangeAspect="1"/>
          </p:cNvPicPr>
          <p:nvPr/>
        </p:nvPicPr>
        <p:blipFill>
          <a:blip r:embed="rId3"/>
          <a:stretch>
            <a:fillRect/>
          </a:stretch>
        </p:blipFill>
        <p:spPr>
          <a:xfrm>
            <a:off x="2018946" y="921802"/>
            <a:ext cx="8154107" cy="5014395"/>
          </a:xfrm>
          <a:prstGeom prst="rect">
            <a:avLst/>
          </a:prstGeom>
        </p:spPr>
      </p:pic>
    </p:spTree>
    <p:extLst>
      <p:ext uri="{BB962C8B-B14F-4D97-AF65-F5344CB8AC3E}">
        <p14:creationId xmlns:p14="http://schemas.microsoft.com/office/powerpoint/2010/main" val="33260403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4" name="Picture 3">
            <a:extLst>
              <a:ext uri="{FF2B5EF4-FFF2-40B4-BE49-F238E27FC236}">
                <a16:creationId xmlns:a16="http://schemas.microsoft.com/office/drawing/2014/main" id="{79B37806-A889-3137-C072-C02DACFCA956}"/>
              </a:ext>
            </a:extLst>
          </p:cNvPr>
          <p:cNvPicPr>
            <a:picLocks noChangeAspect="1"/>
          </p:cNvPicPr>
          <p:nvPr/>
        </p:nvPicPr>
        <p:blipFill>
          <a:blip r:embed="rId3"/>
          <a:stretch>
            <a:fillRect/>
          </a:stretch>
        </p:blipFill>
        <p:spPr>
          <a:xfrm>
            <a:off x="1786516" y="723665"/>
            <a:ext cx="8618967" cy="5410669"/>
          </a:xfrm>
          <a:prstGeom prst="rect">
            <a:avLst/>
          </a:prstGeom>
        </p:spPr>
      </p:pic>
      <p:pic>
        <p:nvPicPr>
          <p:cNvPr id="6" name="Picture 5">
            <a:extLst>
              <a:ext uri="{FF2B5EF4-FFF2-40B4-BE49-F238E27FC236}">
                <a16:creationId xmlns:a16="http://schemas.microsoft.com/office/drawing/2014/main" id="{8371A5D5-92D0-C94D-9601-79109B843EEE}"/>
              </a:ext>
            </a:extLst>
          </p:cNvPr>
          <p:cNvPicPr>
            <a:picLocks noChangeAspect="1"/>
          </p:cNvPicPr>
          <p:nvPr/>
        </p:nvPicPr>
        <p:blipFill>
          <a:blip r:embed="rId4"/>
          <a:stretch>
            <a:fillRect/>
          </a:stretch>
        </p:blipFill>
        <p:spPr>
          <a:xfrm>
            <a:off x="1931309" y="834165"/>
            <a:ext cx="8329382" cy="5189670"/>
          </a:xfrm>
          <a:prstGeom prst="rect">
            <a:avLst/>
          </a:prstGeom>
        </p:spPr>
      </p:pic>
    </p:spTree>
    <p:extLst>
      <p:ext uri="{BB962C8B-B14F-4D97-AF65-F5344CB8AC3E}">
        <p14:creationId xmlns:p14="http://schemas.microsoft.com/office/powerpoint/2010/main" val="8393546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4" name="Picture 3">
            <a:extLst>
              <a:ext uri="{FF2B5EF4-FFF2-40B4-BE49-F238E27FC236}">
                <a16:creationId xmlns:a16="http://schemas.microsoft.com/office/drawing/2014/main" id="{4C822C63-1F52-7B18-A5CF-2B74C61120FE}"/>
              </a:ext>
            </a:extLst>
          </p:cNvPr>
          <p:cNvPicPr>
            <a:picLocks noChangeAspect="1"/>
          </p:cNvPicPr>
          <p:nvPr/>
        </p:nvPicPr>
        <p:blipFill>
          <a:blip r:embed="rId3"/>
          <a:stretch>
            <a:fillRect/>
          </a:stretch>
        </p:blipFill>
        <p:spPr>
          <a:xfrm>
            <a:off x="1908447" y="994199"/>
            <a:ext cx="8375106" cy="4869602"/>
          </a:xfrm>
          <a:prstGeom prst="rect">
            <a:avLst/>
          </a:prstGeom>
        </p:spPr>
      </p:pic>
      <p:pic>
        <p:nvPicPr>
          <p:cNvPr id="6" name="Picture 5">
            <a:extLst>
              <a:ext uri="{FF2B5EF4-FFF2-40B4-BE49-F238E27FC236}">
                <a16:creationId xmlns:a16="http://schemas.microsoft.com/office/drawing/2014/main" id="{270AF149-CEA8-712D-AC31-EB9CD77FF463}"/>
              </a:ext>
            </a:extLst>
          </p:cNvPr>
          <p:cNvPicPr>
            <a:picLocks noChangeAspect="1"/>
          </p:cNvPicPr>
          <p:nvPr/>
        </p:nvPicPr>
        <p:blipFill>
          <a:blip r:embed="rId4"/>
          <a:stretch>
            <a:fillRect/>
          </a:stretch>
        </p:blipFill>
        <p:spPr>
          <a:xfrm>
            <a:off x="1797947" y="837975"/>
            <a:ext cx="8596105" cy="5182049"/>
          </a:xfrm>
          <a:prstGeom prst="rect">
            <a:avLst/>
          </a:prstGeom>
        </p:spPr>
      </p:pic>
    </p:spTree>
    <p:extLst>
      <p:ext uri="{BB962C8B-B14F-4D97-AF65-F5344CB8AC3E}">
        <p14:creationId xmlns:p14="http://schemas.microsoft.com/office/powerpoint/2010/main" val="7083607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6" name="Picture 5">
            <a:extLst>
              <a:ext uri="{FF2B5EF4-FFF2-40B4-BE49-F238E27FC236}">
                <a16:creationId xmlns:a16="http://schemas.microsoft.com/office/drawing/2014/main" id="{0CE556B9-71E2-6B42-625D-B12978416CC3}"/>
              </a:ext>
            </a:extLst>
          </p:cNvPr>
          <p:cNvPicPr>
            <a:picLocks noChangeAspect="1"/>
          </p:cNvPicPr>
          <p:nvPr/>
        </p:nvPicPr>
        <p:blipFill>
          <a:blip r:embed="rId3"/>
          <a:stretch>
            <a:fillRect/>
          </a:stretch>
        </p:blipFill>
        <p:spPr>
          <a:xfrm>
            <a:off x="973351" y="463730"/>
            <a:ext cx="10084358" cy="5837377"/>
          </a:xfrm>
          <a:prstGeom prst="rect">
            <a:avLst/>
          </a:prstGeom>
        </p:spPr>
      </p:pic>
    </p:spTree>
    <p:extLst>
      <p:ext uri="{BB962C8B-B14F-4D97-AF65-F5344CB8AC3E}">
        <p14:creationId xmlns:p14="http://schemas.microsoft.com/office/powerpoint/2010/main" val="9753566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67D7C3BC-D858-F937-5B5E-C191D82BD479}"/>
              </a:ext>
            </a:extLst>
          </p:cNvPr>
          <p:cNvPicPr>
            <a:picLocks noChangeAspect="1"/>
          </p:cNvPicPr>
          <p:nvPr/>
        </p:nvPicPr>
        <p:blipFill>
          <a:blip r:embed="rId3"/>
          <a:stretch>
            <a:fillRect/>
          </a:stretch>
        </p:blipFill>
        <p:spPr>
          <a:xfrm>
            <a:off x="1538263" y="679622"/>
            <a:ext cx="10357907" cy="5066269"/>
          </a:xfrm>
          <a:prstGeom prst="rect">
            <a:avLst/>
          </a:prstGeom>
        </p:spPr>
      </p:pic>
    </p:spTree>
    <p:extLst>
      <p:ext uri="{BB962C8B-B14F-4D97-AF65-F5344CB8AC3E}">
        <p14:creationId xmlns:p14="http://schemas.microsoft.com/office/powerpoint/2010/main" val="17482410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4" name="Picture 3">
            <a:extLst>
              <a:ext uri="{FF2B5EF4-FFF2-40B4-BE49-F238E27FC236}">
                <a16:creationId xmlns:a16="http://schemas.microsoft.com/office/drawing/2014/main" id="{A164EAB5-4A25-16BE-EA10-D5FD8C01DD3C}"/>
              </a:ext>
            </a:extLst>
          </p:cNvPr>
          <p:cNvPicPr>
            <a:picLocks noChangeAspect="1"/>
          </p:cNvPicPr>
          <p:nvPr/>
        </p:nvPicPr>
        <p:blipFill>
          <a:blip r:embed="rId3"/>
          <a:stretch>
            <a:fillRect/>
          </a:stretch>
        </p:blipFill>
        <p:spPr>
          <a:xfrm>
            <a:off x="2156118" y="1295215"/>
            <a:ext cx="7879763" cy="4267570"/>
          </a:xfrm>
          <a:prstGeom prst="rect">
            <a:avLst/>
          </a:prstGeom>
        </p:spPr>
      </p:pic>
      <p:pic>
        <p:nvPicPr>
          <p:cNvPr id="6" name="Picture 5">
            <a:extLst>
              <a:ext uri="{FF2B5EF4-FFF2-40B4-BE49-F238E27FC236}">
                <a16:creationId xmlns:a16="http://schemas.microsoft.com/office/drawing/2014/main" id="{D6CB5DD3-C534-665B-6523-5F85668B8B82}"/>
              </a:ext>
            </a:extLst>
          </p:cNvPr>
          <p:cNvPicPr>
            <a:picLocks noChangeAspect="1"/>
          </p:cNvPicPr>
          <p:nvPr/>
        </p:nvPicPr>
        <p:blipFill>
          <a:blip r:embed="rId4"/>
          <a:stretch>
            <a:fillRect/>
          </a:stretch>
        </p:blipFill>
        <p:spPr>
          <a:xfrm>
            <a:off x="1984653" y="933233"/>
            <a:ext cx="8222693" cy="4991533"/>
          </a:xfrm>
          <a:prstGeom prst="rect">
            <a:avLst/>
          </a:prstGeom>
        </p:spPr>
      </p:pic>
    </p:spTree>
    <p:extLst>
      <p:ext uri="{BB962C8B-B14F-4D97-AF65-F5344CB8AC3E}">
        <p14:creationId xmlns:p14="http://schemas.microsoft.com/office/powerpoint/2010/main" val="28992041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computer&#10;&#10;Description automatically generated">
            <a:extLst>
              <a:ext uri="{FF2B5EF4-FFF2-40B4-BE49-F238E27FC236}">
                <a16:creationId xmlns:a16="http://schemas.microsoft.com/office/drawing/2014/main" id="{31D7355A-44ED-1E5B-3D34-6B1D315491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152" y="351822"/>
            <a:ext cx="8713298" cy="5244115"/>
          </a:xfrm>
          <a:prstGeom prst="rect">
            <a:avLst/>
          </a:prstGeom>
        </p:spPr>
      </p:pic>
      <p:pic>
        <p:nvPicPr>
          <p:cNvPr id="5" name="Picture 4">
            <a:extLst>
              <a:ext uri="{FF2B5EF4-FFF2-40B4-BE49-F238E27FC236}">
                <a16:creationId xmlns:a16="http://schemas.microsoft.com/office/drawing/2014/main" id="{2829B209-142D-69FD-9DBB-41C6503160CD}"/>
              </a:ext>
            </a:extLst>
          </p:cNvPr>
          <p:cNvPicPr>
            <a:picLocks noChangeAspect="1"/>
          </p:cNvPicPr>
          <p:nvPr/>
        </p:nvPicPr>
        <p:blipFill>
          <a:blip r:embed="rId4"/>
          <a:stretch>
            <a:fillRect/>
          </a:stretch>
        </p:blipFill>
        <p:spPr>
          <a:xfrm>
            <a:off x="1577513" y="370729"/>
            <a:ext cx="2270150" cy="213662"/>
          </a:xfrm>
          <a:prstGeom prst="rect">
            <a:avLst/>
          </a:prstGeom>
        </p:spPr>
      </p:pic>
    </p:spTree>
    <p:extLst>
      <p:ext uri="{BB962C8B-B14F-4D97-AF65-F5344CB8AC3E}">
        <p14:creationId xmlns:p14="http://schemas.microsoft.com/office/powerpoint/2010/main" val="33621136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7745F11E-3E50-C775-4FA1-28F83A72B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031" y="422167"/>
            <a:ext cx="8596420" cy="5173771"/>
          </a:xfrm>
          <a:prstGeom prst="rect">
            <a:avLst/>
          </a:prstGeom>
        </p:spPr>
      </p:pic>
      <p:pic>
        <p:nvPicPr>
          <p:cNvPr id="5" name="Picture 4">
            <a:extLst>
              <a:ext uri="{FF2B5EF4-FFF2-40B4-BE49-F238E27FC236}">
                <a16:creationId xmlns:a16="http://schemas.microsoft.com/office/drawing/2014/main" id="{CB875B48-BED4-F75B-FCC6-3C149E007C25}"/>
              </a:ext>
            </a:extLst>
          </p:cNvPr>
          <p:cNvPicPr>
            <a:picLocks noChangeAspect="1"/>
          </p:cNvPicPr>
          <p:nvPr/>
        </p:nvPicPr>
        <p:blipFill>
          <a:blip r:embed="rId4"/>
          <a:stretch>
            <a:fillRect/>
          </a:stretch>
        </p:blipFill>
        <p:spPr>
          <a:xfrm>
            <a:off x="1673766" y="480455"/>
            <a:ext cx="1542606" cy="145187"/>
          </a:xfrm>
          <a:prstGeom prst="rect">
            <a:avLst/>
          </a:prstGeom>
        </p:spPr>
      </p:pic>
      <p:pic>
        <p:nvPicPr>
          <p:cNvPr id="7" name="Picture 6">
            <a:extLst>
              <a:ext uri="{FF2B5EF4-FFF2-40B4-BE49-F238E27FC236}">
                <a16:creationId xmlns:a16="http://schemas.microsoft.com/office/drawing/2014/main" id="{37CAD3CC-07EB-DCEF-7DC0-9A1442C70E1A}"/>
              </a:ext>
            </a:extLst>
          </p:cNvPr>
          <p:cNvPicPr>
            <a:picLocks noChangeAspect="1"/>
          </p:cNvPicPr>
          <p:nvPr/>
        </p:nvPicPr>
        <p:blipFill>
          <a:blip r:embed="rId4"/>
          <a:stretch>
            <a:fillRect/>
          </a:stretch>
        </p:blipFill>
        <p:spPr>
          <a:xfrm>
            <a:off x="1797313" y="553048"/>
            <a:ext cx="1295512" cy="121931"/>
          </a:xfrm>
          <a:prstGeom prst="rect">
            <a:avLst/>
          </a:prstGeom>
        </p:spPr>
      </p:pic>
    </p:spTree>
    <p:extLst>
      <p:ext uri="{BB962C8B-B14F-4D97-AF65-F5344CB8AC3E}">
        <p14:creationId xmlns:p14="http://schemas.microsoft.com/office/powerpoint/2010/main" val="682100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omputer screen&#10;&#10;Description automatically generated">
            <a:extLst>
              <a:ext uri="{FF2B5EF4-FFF2-40B4-BE49-F238E27FC236}">
                <a16:creationId xmlns:a16="http://schemas.microsoft.com/office/drawing/2014/main" id="{46E9BE1A-DE15-2DB0-462E-405F7560C6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074" y="371260"/>
            <a:ext cx="8681002" cy="5224677"/>
          </a:xfrm>
          <a:prstGeom prst="rect">
            <a:avLst/>
          </a:prstGeom>
        </p:spPr>
      </p:pic>
      <p:pic>
        <p:nvPicPr>
          <p:cNvPr id="5" name="Picture 4">
            <a:extLst>
              <a:ext uri="{FF2B5EF4-FFF2-40B4-BE49-F238E27FC236}">
                <a16:creationId xmlns:a16="http://schemas.microsoft.com/office/drawing/2014/main" id="{5D28A6F7-BEB3-7B1B-0AE7-02F42FAB7B98}"/>
              </a:ext>
            </a:extLst>
          </p:cNvPr>
          <p:cNvPicPr>
            <a:picLocks noChangeAspect="1"/>
          </p:cNvPicPr>
          <p:nvPr/>
        </p:nvPicPr>
        <p:blipFill>
          <a:blip r:embed="rId4"/>
          <a:stretch>
            <a:fillRect/>
          </a:stretch>
        </p:blipFill>
        <p:spPr>
          <a:xfrm>
            <a:off x="1632515" y="446079"/>
            <a:ext cx="1295512" cy="121931"/>
          </a:xfrm>
          <a:prstGeom prst="rect">
            <a:avLst/>
          </a:prstGeom>
        </p:spPr>
      </p:pic>
      <p:pic>
        <p:nvPicPr>
          <p:cNvPr id="7" name="Picture 6">
            <a:extLst>
              <a:ext uri="{FF2B5EF4-FFF2-40B4-BE49-F238E27FC236}">
                <a16:creationId xmlns:a16="http://schemas.microsoft.com/office/drawing/2014/main" id="{298179A4-6FF5-3036-2907-D830F9C43753}"/>
              </a:ext>
            </a:extLst>
          </p:cNvPr>
          <p:cNvPicPr>
            <a:picLocks noChangeAspect="1"/>
          </p:cNvPicPr>
          <p:nvPr/>
        </p:nvPicPr>
        <p:blipFill>
          <a:blip r:embed="rId4"/>
          <a:stretch>
            <a:fillRect/>
          </a:stretch>
        </p:blipFill>
        <p:spPr>
          <a:xfrm>
            <a:off x="1632515" y="507044"/>
            <a:ext cx="1295512" cy="121931"/>
          </a:xfrm>
          <a:prstGeom prst="rect">
            <a:avLst/>
          </a:prstGeom>
        </p:spPr>
      </p:pic>
      <p:pic>
        <p:nvPicPr>
          <p:cNvPr id="9" name="Picture 8">
            <a:extLst>
              <a:ext uri="{FF2B5EF4-FFF2-40B4-BE49-F238E27FC236}">
                <a16:creationId xmlns:a16="http://schemas.microsoft.com/office/drawing/2014/main" id="{9920FC58-8AA5-FAB8-3150-D4DCBE987455}"/>
              </a:ext>
            </a:extLst>
          </p:cNvPr>
          <p:cNvPicPr>
            <a:picLocks noChangeAspect="1"/>
          </p:cNvPicPr>
          <p:nvPr/>
        </p:nvPicPr>
        <p:blipFill>
          <a:blip r:embed="rId4"/>
          <a:stretch>
            <a:fillRect/>
          </a:stretch>
        </p:blipFill>
        <p:spPr>
          <a:xfrm>
            <a:off x="2663793" y="476561"/>
            <a:ext cx="1295512" cy="121931"/>
          </a:xfrm>
          <a:prstGeom prst="rect">
            <a:avLst/>
          </a:prstGeom>
        </p:spPr>
      </p:pic>
    </p:spTree>
    <p:extLst>
      <p:ext uri="{BB962C8B-B14F-4D97-AF65-F5344CB8AC3E}">
        <p14:creationId xmlns:p14="http://schemas.microsoft.com/office/powerpoint/2010/main" val="3423314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9" name="Picture 8">
            <a:extLst>
              <a:ext uri="{FF2B5EF4-FFF2-40B4-BE49-F238E27FC236}">
                <a16:creationId xmlns:a16="http://schemas.microsoft.com/office/drawing/2014/main" id="{242CF2CD-B6CA-02B8-3E5D-E8DEDD73F5D5}"/>
              </a:ext>
            </a:extLst>
          </p:cNvPr>
          <p:cNvPicPr>
            <a:picLocks noChangeAspect="1"/>
          </p:cNvPicPr>
          <p:nvPr/>
        </p:nvPicPr>
        <p:blipFill>
          <a:blip r:embed="rId3"/>
          <a:stretch>
            <a:fillRect/>
          </a:stretch>
        </p:blipFill>
        <p:spPr>
          <a:xfrm>
            <a:off x="3475463" y="0"/>
            <a:ext cx="5241073" cy="6858000"/>
          </a:xfrm>
          <a:prstGeom prst="rect">
            <a:avLst/>
          </a:prstGeom>
        </p:spPr>
      </p:pic>
    </p:spTree>
    <p:extLst>
      <p:ext uri="{BB962C8B-B14F-4D97-AF65-F5344CB8AC3E}">
        <p14:creationId xmlns:p14="http://schemas.microsoft.com/office/powerpoint/2010/main" val="39018596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737FE4-2E67-3CD0-04E5-8C2128D2697F}"/>
              </a:ext>
            </a:extLst>
          </p:cNvPr>
          <p:cNvPicPr>
            <a:picLocks noChangeAspect="1"/>
          </p:cNvPicPr>
          <p:nvPr/>
        </p:nvPicPr>
        <p:blipFill>
          <a:blip r:embed="rId3"/>
          <a:stretch>
            <a:fillRect/>
          </a:stretch>
        </p:blipFill>
        <p:spPr>
          <a:xfrm>
            <a:off x="2800064" y="525528"/>
            <a:ext cx="6591871" cy="5806943"/>
          </a:xfrm>
          <a:prstGeom prst="rect">
            <a:avLst/>
          </a:prstGeom>
        </p:spPr>
      </p:pic>
    </p:spTree>
    <p:extLst>
      <p:ext uri="{BB962C8B-B14F-4D97-AF65-F5344CB8AC3E}">
        <p14:creationId xmlns:p14="http://schemas.microsoft.com/office/powerpoint/2010/main" val="14711375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6D69E6-728B-6ABF-6129-7B975E0548B4}"/>
              </a:ext>
            </a:extLst>
          </p:cNvPr>
          <p:cNvPicPr>
            <a:picLocks noChangeAspect="1"/>
          </p:cNvPicPr>
          <p:nvPr/>
        </p:nvPicPr>
        <p:blipFill>
          <a:blip r:embed="rId3"/>
          <a:stretch>
            <a:fillRect/>
          </a:stretch>
        </p:blipFill>
        <p:spPr>
          <a:xfrm>
            <a:off x="2719754" y="0"/>
            <a:ext cx="6752492" cy="6858000"/>
          </a:xfrm>
          <a:prstGeom prst="rect">
            <a:avLst/>
          </a:prstGeom>
        </p:spPr>
      </p:pic>
    </p:spTree>
    <p:extLst>
      <p:ext uri="{BB962C8B-B14F-4D97-AF65-F5344CB8AC3E}">
        <p14:creationId xmlns:p14="http://schemas.microsoft.com/office/powerpoint/2010/main" val="7978916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A808CB-1EC5-3041-2EE4-86E86106E519}"/>
              </a:ext>
            </a:extLst>
          </p:cNvPr>
          <p:cNvPicPr>
            <a:picLocks noChangeAspect="1"/>
          </p:cNvPicPr>
          <p:nvPr/>
        </p:nvPicPr>
        <p:blipFill rotWithShape="1">
          <a:blip r:embed="rId3">
            <a:extLst>
              <a:ext uri="{28A0092B-C50C-407E-A947-70E740481C1C}">
                <a14:useLocalDpi xmlns:a14="http://schemas.microsoft.com/office/drawing/2010/main" val="0"/>
              </a:ext>
            </a:extLst>
          </a:blip>
          <a:srcRect l="787" r="787"/>
          <a:stretch/>
        </p:blipFill>
        <p:spPr>
          <a:xfrm>
            <a:off x="-1504" y="-169106"/>
            <a:ext cx="12191980" cy="6967612"/>
          </a:xfrm>
          <a:prstGeom prst="rect">
            <a:avLst/>
          </a:prstGeom>
        </p:spPr>
      </p:pic>
      <p:sp>
        <p:nvSpPr>
          <p:cNvPr id="2" name="TextBox 1">
            <a:extLst>
              <a:ext uri="{FF2B5EF4-FFF2-40B4-BE49-F238E27FC236}">
                <a16:creationId xmlns:a16="http://schemas.microsoft.com/office/drawing/2014/main" id="{6B592126-D61F-9E41-8986-B2EE14A10019}"/>
              </a:ext>
            </a:extLst>
          </p:cNvPr>
          <p:cNvSpPr txBox="1"/>
          <p:nvPr/>
        </p:nvSpPr>
        <p:spPr>
          <a:xfrm>
            <a:off x="4573181" y="5196301"/>
            <a:ext cx="6973667" cy="769441"/>
          </a:xfrm>
          <a:prstGeom prst="rect">
            <a:avLst/>
          </a:prstGeom>
          <a:noFill/>
        </p:spPr>
        <p:txBody>
          <a:bodyPr wrap="square" rtlCol="0">
            <a:spAutoFit/>
          </a:bodyPr>
          <a:lstStyle/>
          <a:p>
            <a:pPr algn="r"/>
            <a:endParaRPr lang="en-US" sz="4400" b="1" i="1" dirty="0">
              <a:solidFill>
                <a:srgbClr val="421C5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913637F-0A83-6842-63E5-3575523FBDD3}"/>
              </a:ext>
            </a:extLst>
          </p:cNvPr>
          <p:cNvPicPr>
            <a:picLocks noChangeAspect="1"/>
          </p:cNvPicPr>
          <p:nvPr/>
        </p:nvPicPr>
        <p:blipFill>
          <a:blip r:embed="rId4"/>
          <a:stretch>
            <a:fillRect/>
          </a:stretch>
        </p:blipFill>
        <p:spPr>
          <a:xfrm>
            <a:off x="2733511" y="0"/>
            <a:ext cx="6724978" cy="6858000"/>
          </a:xfrm>
          <a:prstGeom prst="rect">
            <a:avLst/>
          </a:prstGeom>
        </p:spPr>
      </p:pic>
    </p:spTree>
    <p:extLst>
      <p:ext uri="{BB962C8B-B14F-4D97-AF65-F5344CB8AC3E}">
        <p14:creationId xmlns:p14="http://schemas.microsoft.com/office/powerpoint/2010/main" val="4128307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A808CB-1EC5-3041-2EE4-86E86106E519}"/>
              </a:ext>
            </a:extLst>
          </p:cNvPr>
          <p:cNvPicPr>
            <a:picLocks noChangeAspect="1"/>
          </p:cNvPicPr>
          <p:nvPr/>
        </p:nvPicPr>
        <p:blipFill rotWithShape="1">
          <a:blip r:embed="rId3">
            <a:extLst>
              <a:ext uri="{28A0092B-C50C-407E-A947-70E740481C1C}">
                <a14:useLocalDpi xmlns:a14="http://schemas.microsoft.com/office/drawing/2010/main" val="0"/>
              </a:ext>
            </a:extLst>
          </a:blip>
          <a:srcRect l="787" r="787"/>
          <a:stretch/>
        </p:blipFill>
        <p:spPr>
          <a:xfrm>
            <a:off x="20" y="-109612"/>
            <a:ext cx="12191980" cy="6967612"/>
          </a:xfrm>
          <a:prstGeom prst="rect">
            <a:avLst/>
          </a:prstGeom>
        </p:spPr>
      </p:pic>
      <p:sp>
        <p:nvSpPr>
          <p:cNvPr id="2" name="TextBox 1">
            <a:extLst>
              <a:ext uri="{FF2B5EF4-FFF2-40B4-BE49-F238E27FC236}">
                <a16:creationId xmlns:a16="http://schemas.microsoft.com/office/drawing/2014/main" id="{6B592126-D61F-9E41-8986-B2EE14A10019}"/>
              </a:ext>
            </a:extLst>
          </p:cNvPr>
          <p:cNvSpPr txBox="1"/>
          <p:nvPr/>
        </p:nvSpPr>
        <p:spPr>
          <a:xfrm>
            <a:off x="4573181" y="5196301"/>
            <a:ext cx="6973667" cy="769441"/>
          </a:xfrm>
          <a:prstGeom prst="rect">
            <a:avLst/>
          </a:prstGeom>
          <a:noFill/>
        </p:spPr>
        <p:txBody>
          <a:bodyPr wrap="square" rtlCol="0">
            <a:spAutoFit/>
          </a:bodyPr>
          <a:lstStyle/>
          <a:p>
            <a:pPr algn="r"/>
            <a:endParaRPr lang="en-US" sz="4400" b="1" i="1" dirty="0">
              <a:solidFill>
                <a:srgbClr val="421C5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913637F-0A83-6842-63E5-3575523FBDD3}"/>
              </a:ext>
            </a:extLst>
          </p:cNvPr>
          <p:cNvPicPr>
            <a:picLocks noChangeAspect="1"/>
          </p:cNvPicPr>
          <p:nvPr/>
        </p:nvPicPr>
        <p:blipFill>
          <a:blip r:embed="rId4"/>
          <a:stretch>
            <a:fillRect/>
          </a:stretch>
        </p:blipFill>
        <p:spPr>
          <a:xfrm>
            <a:off x="2733511" y="0"/>
            <a:ext cx="6724978" cy="6858000"/>
          </a:xfrm>
          <a:prstGeom prst="rect">
            <a:avLst/>
          </a:prstGeom>
        </p:spPr>
      </p:pic>
      <p:pic>
        <p:nvPicPr>
          <p:cNvPr id="5" name="Picture 4">
            <a:extLst>
              <a:ext uri="{FF2B5EF4-FFF2-40B4-BE49-F238E27FC236}">
                <a16:creationId xmlns:a16="http://schemas.microsoft.com/office/drawing/2014/main" id="{E0A2A7C0-2137-A0AB-9929-DE4F9FFD5104}"/>
              </a:ext>
            </a:extLst>
          </p:cNvPr>
          <p:cNvPicPr>
            <a:picLocks noChangeAspect="1"/>
          </p:cNvPicPr>
          <p:nvPr/>
        </p:nvPicPr>
        <p:blipFill>
          <a:blip r:embed="rId5"/>
          <a:stretch>
            <a:fillRect/>
          </a:stretch>
        </p:blipFill>
        <p:spPr>
          <a:xfrm>
            <a:off x="5631769" y="3429000"/>
            <a:ext cx="694710" cy="888274"/>
          </a:xfrm>
          <a:prstGeom prst="rect">
            <a:avLst/>
          </a:prstGeom>
        </p:spPr>
      </p:pic>
      <p:pic>
        <p:nvPicPr>
          <p:cNvPr id="7" name="Picture 6">
            <a:extLst>
              <a:ext uri="{FF2B5EF4-FFF2-40B4-BE49-F238E27FC236}">
                <a16:creationId xmlns:a16="http://schemas.microsoft.com/office/drawing/2014/main" id="{1E246B7D-9E70-8C65-5524-108D9CC97074}"/>
              </a:ext>
            </a:extLst>
          </p:cNvPr>
          <p:cNvPicPr>
            <a:picLocks noChangeAspect="1"/>
          </p:cNvPicPr>
          <p:nvPr/>
        </p:nvPicPr>
        <p:blipFill>
          <a:blip r:embed="rId6"/>
          <a:stretch>
            <a:fillRect/>
          </a:stretch>
        </p:blipFill>
        <p:spPr>
          <a:xfrm>
            <a:off x="5491401" y="1787157"/>
            <a:ext cx="975445" cy="1097375"/>
          </a:xfrm>
          <a:prstGeom prst="rect">
            <a:avLst/>
          </a:prstGeom>
        </p:spPr>
      </p:pic>
      <p:pic>
        <p:nvPicPr>
          <p:cNvPr id="10" name="Picture 9">
            <a:extLst>
              <a:ext uri="{FF2B5EF4-FFF2-40B4-BE49-F238E27FC236}">
                <a16:creationId xmlns:a16="http://schemas.microsoft.com/office/drawing/2014/main" id="{AD2F4230-E373-31EA-1021-8087256CB503}"/>
              </a:ext>
            </a:extLst>
          </p:cNvPr>
          <p:cNvPicPr>
            <a:picLocks noChangeAspect="1"/>
          </p:cNvPicPr>
          <p:nvPr/>
        </p:nvPicPr>
        <p:blipFill>
          <a:blip r:embed="rId7"/>
          <a:stretch>
            <a:fillRect/>
          </a:stretch>
        </p:blipFill>
        <p:spPr>
          <a:xfrm>
            <a:off x="5678107" y="1274108"/>
            <a:ext cx="602032" cy="518205"/>
          </a:xfrm>
          <a:prstGeom prst="rect">
            <a:avLst/>
          </a:prstGeom>
        </p:spPr>
      </p:pic>
    </p:spTree>
    <p:extLst>
      <p:ext uri="{BB962C8B-B14F-4D97-AF65-F5344CB8AC3E}">
        <p14:creationId xmlns:p14="http://schemas.microsoft.com/office/powerpoint/2010/main" val="27387958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4" name="Picture 3">
            <a:extLst>
              <a:ext uri="{FF2B5EF4-FFF2-40B4-BE49-F238E27FC236}">
                <a16:creationId xmlns:a16="http://schemas.microsoft.com/office/drawing/2014/main" id="{C7E6B16E-2CB8-2C39-0D60-5358E780177C}"/>
              </a:ext>
            </a:extLst>
          </p:cNvPr>
          <p:cNvPicPr>
            <a:picLocks noChangeAspect="1"/>
          </p:cNvPicPr>
          <p:nvPr/>
        </p:nvPicPr>
        <p:blipFill>
          <a:blip r:embed="rId3"/>
          <a:stretch>
            <a:fillRect/>
          </a:stretch>
        </p:blipFill>
        <p:spPr>
          <a:xfrm>
            <a:off x="2937236" y="1283784"/>
            <a:ext cx="6317527" cy="4290432"/>
          </a:xfrm>
          <a:prstGeom prst="rect">
            <a:avLst/>
          </a:prstGeom>
        </p:spPr>
      </p:pic>
    </p:spTree>
    <p:extLst>
      <p:ext uri="{BB962C8B-B14F-4D97-AF65-F5344CB8AC3E}">
        <p14:creationId xmlns:p14="http://schemas.microsoft.com/office/powerpoint/2010/main" val="39157807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4" name="Picture 3">
            <a:extLst>
              <a:ext uri="{FF2B5EF4-FFF2-40B4-BE49-F238E27FC236}">
                <a16:creationId xmlns:a16="http://schemas.microsoft.com/office/drawing/2014/main" id="{764B59BA-A406-2A1A-3B1F-8DE51F8141FB}"/>
              </a:ext>
            </a:extLst>
          </p:cNvPr>
          <p:cNvPicPr>
            <a:picLocks noChangeAspect="1"/>
          </p:cNvPicPr>
          <p:nvPr/>
        </p:nvPicPr>
        <p:blipFill>
          <a:blip r:embed="rId3"/>
          <a:stretch>
            <a:fillRect/>
          </a:stretch>
        </p:blipFill>
        <p:spPr>
          <a:xfrm>
            <a:off x="1786516" y="773200"/>
            <a:ext cx="8618967" cy="5311600"/>
          </a:xfrm>
          <a:prstGeom prst="rect">
            <a:avLst/>
          </a:prstGeom>
        </p:spPr>
      </p:pic>
    </p:spTree>
    <p:extLst>
      <p:ext uri="{BB962C8B-B14F-4D97-AF65-F5344CB8AC3E}">
        <p14:creationId xmlns:p14="http://schemas.microsoft.com/office/powerpoint/2010/main" val="33252896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1026" name="Picture 2" descr="No photo description available.">
            <a:extLst>
              <a:ext uri="{FF2B5EF4-FFF2-40B4-BE49-F238E27FC236}">
                <a16:creationId xmlns:a16="http://schemas.microsoft.com/office/drawing/2014/main" id="{C1511BE0-395C-96E6-5004-024314E64E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74788"/>
            <a:ext cx="12192000" cy="3908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1109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6" name="Picture 5" descr="Diagram">
            <a:extLst>
              <a:ext uri="{FF2B5EF4-FFF2-40B4-BE49-F238E27FC236}">
                <a16:creationId xmlns:a16="http://schemas.microsoft.com/office/drawing/2014/main" id="{B747358B-51C6-A125-7331-18DD9E03B541}"/>
              </a:ext>
            </a:extLst>
          </p:cNvPr>
          <p:cNvPicPr>
            <a:picLocks noChangeAspect="1"/>
          </p:cNvPicPr>
          <p:nvPr/>
        </p:nvPicPr>
        <p:blipFill>
          <a:blip r:embed="rId3"/>
          <a:stretch>
            <a:fillRect/>
          </a:stretch>
        </p:blipFill>
        <p:spPr>
          <a:xfrm>
            <a:off x="977835" y="446950"/>
            <a:ext cx="10487336" cy="6167210"/>
          </a:xfrm>
          <a:prstGeom prst="rect">
            <a:avLst/>
          </a:prstGeom>
        </p:spPr>
      </p:pic>
    </p:spTree>
    <p:extLst>
      <p:ext uri="{BB962C8B-B14F-4D97-AF65-F5344CB8AC3E}">
        <p14:creationId xmlns:p14="http://schemas.microsoft.com/office/powerpoint/2010/main" val="6488718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A808CB-1EC5-3041-2EE4-86E86106E519}"/>
              </a:ext>
            </a:extLst>
          </p:cNvPr>
          <p:cNvPicPr>
            <a:picLocks noChangeAspect="1"/>
          </p:cNvPicPr>
          <p:nvPr/>
        </p:nvPicPr>
        <p:blipFill rotWithShape="1">
          <a:blip r:embed="rId3">
            <a:extLst>
              <a:ext uri="{28A0092B-C50C-407E-A947-70E740481C1C}">
                <a14:useLocalDpi xmlns:a14="http://schemas.microsoft.com/office/drawing/2010/main" val="0"/>
              </a:ext>
            </a:extLst>
          </a:blip>
          <a:srcRect l="787" r="787"/>
          <a:stretch/>
        </p:blipFill>
        <p:spPr>
          <a:xfrm>
            <a:off x="-1504" y="0"/>
            <a:ext cx="12191980" cy="6967612"/>
          </a:xfrm>
          <a:prstGeom prst="rect">
            <a:avLst/>
          </a:prstGeom>
        </p:spPr>
      </p:pic>
      <p:pic>
        <p:nvPicPr>
          <p:cNvPr id="4" name="Picture 3" descr="A close up of a flower&#10;&#10;Description automatically generated with medium confidence">
            <a:extLst>
              <a:ext uri="{FF2B5EF4-FFF2-40B4-BE49-F238E27FC236}">
                <a16:creationId xmlns:a16="http://schemas.microsoft.com/office/drawing/2014/main" id="{59428021-18A1-B141-AE01-3B71EBA952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0785" y="593785"/>
            <a:ext cx="6264215" cy="6264215"/>
          </a:xfrm>
          <a:prstGeom prst="rect">
            <a:avLst/>
          </a:prstGeom>
        </p:spPr>
      </p:pic>
    </p:spTree>
    <p:extLst>
      <p:ext uri="{BB962C8B-B14F-4D97-AF65-F5344CB8AC3E}">
        <p14:creationId xmlns:p14="http://schemas.microsoft.com/office/powerpoint/2010/main" val="11463646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A808CB-1EC5-3041-2EE4-86E86106E519}"/>
              </a:ext>
            </a:extLst>
          </p:cNvPr>
          <p:cNvPicPr>
            <a:picLocks noChangeAspect="1"/>
          </p:cNvPicPr>
          <p:nvPr/>
        </p:nvPicPr>
        <p:blipFill rotWithShape="1">
          <a:blip r:embed="rId3">
            <a:extLst>
              <a:ext uri="{28A0092B-C50C-407E-A947-70E740481C1C}">
                <a14:useLocalDpi xmlns:a14="http://schemas.microsoft.com/office/drawing/2010/main" val="0"/>
              </a:ext>
            </a:extLst>
          </a:blip>
          <a:srcRect l="787" r="787"/>
          <a:stretch/>
        </p:blipFill>
        <p:spPr>
          <a:xfrm>
            <a:off x="-1504" y="0"/>
            <a:ext cx="12191980" cy="6967612"/>
          </a:xfrm>
          <a:prstGeom prst="rect">
            <a:avLst/>
          </a:prstGeom>
        </p:spPr>
      </p:pic>
      <p:pic>
        <p:nvPicPr>
          <p:cNvPr id="4" name="Picture 3" descr="A close up of a flower&#10;&#10;Description automatically generated with medium confidence">
            <a:extLst>
              <a:ext uri="{FF2B5EF4-FFF2-40B4-BE49-F238E27FC236}">
                <a16:creationId xmlns:a16="http://schemas.microsoft.com/office/drawing/2014/main" id="{CFED8B28-D4DA-F184-7DA2-9C3BF9ED1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5486" y="0"/>
            <a:ext cx="6858000" cy="6858000"/>
          </a:xfrm>
          <a:prstGeom prst="rect">
            <a:avLst/>
          </a:prstGeom>
        </p:spPr>
      </p:pic>
    </p:spTree>
    <p:extLst>
      <p:ext uri="{BB962C8B-B14F-4D97-AF65-F5344CB8AC3E}">
        <p14:creationId xmlns:p14="http://schemas.microsoft.com/office/powerpoint/2010/main" val="3015233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4" name="Picture 3">
            <a:extLst>
              <a:ext uri="{FF2B5EF4-FFF2-40B4-BE49-F238E27FC236}">
                <a16:creationId xmlns:a16="http://schemas.microsoft.com/office/drawing/2014/main" id="{0FB950C7-6BAC-E48C-6202-DB41CB67C483}"/>
              </a:ext>
            </a:extLst>
          </p:cNvPr>
          <p:cNvPicPr>
            <a:picLocks noChangeAspect="1"/>
          </p:cNvPicPr>
          <p:nvPr/>
        </p:nvPicPr>
        <p:blipFill>
          <a:blip r:embed="rId3"/>
          <a:stretch>
            <a:fillRect/>
          </a:stretch>
        </p:blipFill>
        <p:spPr>
          <a:xfrm>
            <a:off x="3715262" y="0"/>
            <a:ext cx="4761475" cy="6858000"/>
          </a:xfrm>
          <a:prstGeom prst="rect">
            <a:avLst/>
          </a:prstGeom>
        </p:spPr>
      </p:pic>
    </p:spTree>
    <p:extLst>
      <p:ext uri="{BB962C8B-B14F-4D97-AF65-F5344CB8AC3E}">
        <p14:creationId xmlns:p14="http://schemas.microsoft.com/office/powerpoint/2010/main" val="17357024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A808CB-1EC5-3041-2EE4-86E86106E519}"/>
              </a:ext>
            </a:extLst>
          </p:cNvPr>
          <p:cNvPicPr>
            <a:picLocks noChangeAspect="1"/>
          </p:cNvPicPr>
          <p:nvPr/>
        </p:nvPicPr>
        <p:blipFill rotWithShape="1">
          <a:blip r:embed="rId3">
            <a:extLst>
              <a:ext uri="{28A0092B-C50C-407E-A947-70E740481C1C}">
                <a14:useLocalDpi xmlns:a14="http://schemas.microsoft.com/office/drawing/2010/main" val="0"/>
              </a:ext>
            </a:extLst>
          </a:blip>
          <a:srcRect l="787" r="787"/>
          <a:stretch/>
        </p:blipFill>
        <p:spPr>
          <a:xfrm>
            <a:off x="-1504" y="0"/>
            <a:ext cx="12191980" cy="6967612"/>
          </a:xfrm>
          <a:prstGeom prst="rect">
            <a:avLst/>
          </a:prstGeom>
        </p:spPr>
      </p:pic>
      <p:pic>
        <p:nvPicPr>
          <p:cNvPr id="4" name="Picture 3" descr="A purple flower with green leaves&#10;&#10;Description automatically generated with medium confidence">
            <a:extLst>
              <a:ext uri="{FF2B5EF4-FFF2-40B4-BE49-F238E27FC236}">
                <a16:creationId xmlns:a16="http://schemas.microsoft.com/office/drawing/2014/main" id="{E8F82735-582E-D7D2-40BD-01BFC51C55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4472" y="0"/>
            <a:ext cx="6858000" cy="6858000"/>
          </a:xfrm>
          <a:prstGeom prst="rect">
            <a:avLst/>
          </a:prstGeom>
        </p:spPr>
      </p:pic>
    </p:spTree>
    <p:extLst>
      <p:ext uri="{BB962C8B-B14F-4D97-AF65-F5344CB8AC3E}">
        <p14:creationId xmlns:p14="http://schemas.microsoft.com/office/powerpoint/2010/main" val="16324174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A808CB-1EC5-3041-2EE4-86E86106E519}"/>
              </a:ext>
            </a:extLst>
          </p:cNvPr>
          <p:cNvPicPr>
            <a:picLocks noChangeAspect="1"/>
          </p:cNvPicPr>
          <p:nvPr/>
        </p:nvPicPr>
        <p:blipFill rotWithShape="1">
          <a:blip r:embed="rId3">
            <a:extLst>
              <a:ext uri="{28A0092B-C50C-407E-A947-70E740481C1C}">
                <a14:useLocalDpi xmlns:a14="http://schemas.microsoft.com/office/drawing/2010/main" val="0"/>
              </a:ext>
            </a:extLst>
          </a:blip>
          <a:srcRect l="787" r="787"/>
          <a:stretch/>
        </p:blipFill>
        <p:spPr>
          <a:xfrm>
            <a:off x="-1504" y="0"/>
            <a:ext cx="12191980" cy="6967612"/>
          </a:xfrm>
          <a:prstGeom prst="rect">
            <a:avLst/>
          </a:prstGeom>
        </p:spPr>
      </p:pic>
      <p:pic>
        <p:nvPicPr>
          <p:cNvPr id="4" name="Picture 3" descr="A purple and white flower&#10;&#10;Description automatically generated with medium confidence">
            <a:extLst>
              <a:ext uri="{FF2B5EF4-FFF2-40B4-BE49-F238E27FC236}">
                <a16:creationId xmlns:a16="http://schemas.microsoft.com/office/drawing/2014/main" id="{73535923-E81C-1FBD-5CB9-4120806541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2713" y="54806"/>
            <a:ext cx="7094483" cy="6858000"/>
          </a:xfrm>
          <a:prstGeom prst="rect">
            <a:avLst/>
          </a:prstGeom>
        </p:spPr>
      </p:pic>
    </p:spTree>
    <p:extLst>
      <p:ext uri="{BB962C8B-B14F-4D97-AF65-F5344CB8AC3E}">
        <p14:creationId xmlns:p14="http://schemas.microsoft.com/office/powerpoint/2010/main" val="20754117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A808CB-1EC5-3041-2EE4-86E86106E519}"/>
              </a:ext>
            </a:extLst>
          </p:cNvPr>
          <p:cNvPicPr>
            <a:picLocks noChangeAspect="1"/>
          </p:cNvPicPr>
          <p:nvPr/>
        </p:nvPicPr>
        <p:blipFill rotWithShape="1">
          <a:blip r:embed="rId3">
            <a:extLst>
              <a:ext uri="{28A0092B-C50C-407E-A947-70E740481C1C}">
                <a14:useLocalDpi xmlns:a14="http://schemas.microsoft.com/office/drawing/2010/main" val="0"/>
              </a:ext>
            </a:extLst>
          </a:blip>
          <a:srcRect l="787" r="787"/>
          <a:stretch/>
        </p:blipFill>
        <p:spPr>
          <a:xfrm>
            <a:off x="-1504" y="-169106"/>
            <a:ext cx="12191980" cy="6967612"/>
          </a:xfrm>
          <a:prstGeom prst="rect">
            <a:avLst/>
          </a:prstGeom>
        </p:spPr>
      </p:pic>
      <p:sp>
        <p:nvSpPr>
          <p:cNvPr id="2" name="TextBox 1">
            <a:extLst>
              <a:ext uri="{FF2B5EF4-FFF2-40B4-BE49-F238E27FC236}">
                <a16:creationId xmlns:a16="http://schemas.microsoft.com/office/drawing/2014/main" id="{6B592126-D61F-9E41-8986-B2EE14A10019}"/>
              </a:ext>
            </a:extLst>
          </p:cNvPr>
          <p:cNvSpPr txBox="1"/>
          <p:nvPr/>
        </p:nvSpPr>
        <p:spPr>
          <a:xfrm>
            <a:off x="4573181" y="5196301"/>
            <a:ext cx="6973667" cy="769441"/>
          </a:xfrm>
          <a:prstGeom prst="rect">
            <a:avLst/>
          </a:prstGeom>
          <a:noFill/>
        </p:spPr>
        <p:txBody>
          <a:bodyPr wrap="square" rtlCol="0">
            <a:spAutoFit/>
          </a:bodyPr>
          <a:lstStyle/>
          <a:p>
            <a:pPr algn="r"/>
            <a:endParaRPr lang="en-US" sz="4400" b="1" i="1" dirty="0">
              <a:solidFill>
                <a:srgbClr val="421C5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D85E15A-9C50-47EA-1C7F-42842A800D29}"/>
              </a:ext>
            </a:extLst>
          </p:cNvPr>
          <p:cNvSpPr txBox="1"/>
          <p:nvPr/>
        </p:nvSpPr>
        <p:spPr>
          <a:xfrm>
            <a:off x="1412589" y="258555"/>
            <a:ext cx="10386323" cy="4401205"/>
          </a:xfrm>
          <a:prstGeom prst="rect">
            <a:avLst/>
          </a:prstGeom>
          <a:noFill/>
        </p:spPr>
        <p:txBody>
          <a:bodyPr wrap="square">
            <a:spAutoFit/>
          </a:bodyPr>
          <a:lstStyle/>
          <a:p>
            <a:pPr marL="0" indent="0" rtl="0">
              <a:spcBef>
                <a:spcPts val="1200"/>
              </a:spcBef>
              <a:spcAft>
                <a:spcPts val="1800"/>
              </a:spcAft>
              <a:buNone/>
            </a:pPr>
            <a:r>
              <a:rPr lang="en-US" sz="4800" b="0" i="1" u="none" strike="noStrike" dirty="0">
                <a:solidFill>
                  <a:srgbClr val="000000"/>
                </a:solidFill>
                <a:effectLst/>
                <a:latin typeface="Roboto" panose="02000000000000000000" pitchFamily="2" charset="0"/>
              </a:rPr>
              <a:t>The Essence of Spirituality</a:t>
            </a:r>
            <a:endParaRPr lang="en-US" sz="4800" b="0" dirty="0">
              <a:effectLst/>
            </a:endParaRPr>
          </a:p>
          <a:p>
            <a:pPr fontAlgn="base">
              <a:spcBef>
                <a:spcPts val="1500"/>
              </a:spcBef>
              <a:buFont typeface="+mj-lt"/>
              <a:buAutoNum type="arabicPeriod"/>
            </a:pPr>
            <a:r>
              <a:rPr lang="en-US" sz="4800" dirty="0">
                <a:solidFill>
                  <a:srgbClr val="000000"/>
                </a:solidFill>
                <a:latin typeface="Roboto" panose="02000000000000000000" pitchFamily="2" charset="0"/>
              </a:rPr>
              <a:t>Transcending the ego.</a:t>
            </a:r>
          </a:p>
          <a:p>
            <a:pPr fontAlgn="base">
              <a:spcBef>
                <a:spcPts val="1500"/>
              </a:spcBef>
              <a:buFont typeface="+mj-lt"/>
              <a:buAutoNum type="arabicPeriod"/>
            </a:pPr>
            <a:r>
              <a:rPr lang="en-US" sz="4800" dirty="0">
                <a:solidFill>
                  <a:srgbClr val="000000"/>
                </a:solidFill>
                <a:latin typeface="Roboto" panose="02000000000000000000" pitchFamily="2" charset="0"/>
              </a:rPr>
              <a:t>Presence and mindfulness</a:t>
            </a:r>
          </a:p>
          <a:p>
            <a:pPr rtl="0" fontAlgn="base">
              <a:spcBef>
                <a:spcPts val="0"/>
              </a:spcBef>
              <a:spcAft>
                <a:spcPts val="0"/>
              </a:spcAft>
              <a:buFont typeface="+mj-lt"/>
              <a:buAutoNum type="arabicPeriod"/>
            </a:pPr>
            <a:r>
              <a:rPr lang="en-US" sz="4800" dirty="0">
                <a:solidFill>
                  <a:srgbClr val="000000"/>
                </a:solidFill>
                <a:latin typeface="Roboto" panose="02000000000000000000" pitchFamily="2" charset="0"/>
              </a:rPr>
              <a:t>Practical spiritual exercises</a:t>
            </a:r>
          </a:p>
          <a:p>
            <a:pPr rtl="0" fontAlgn="base">
              <a:spcBef>
                <a:spcPts val="0"/>
              </a:spcBef>
              <a:spcAft>
                <a:spcPts val="0"/>
              </a:spcAft>
              <a:buFont typeface="+mj-lt"/>
              <a:buAutoNum type="arabicPeriod"/>
            </a:pPr>
            <a:r>
              <a:rPr lang="en-US" sz="4800" dirty="0">
                <a:solidFill>
                  <a:srgbClr val="000000"/>
                </a:solidFill>
                <a:latin typeface="Roboto" panose="02000000000000000000" pitchFamily="2" charset="0"/>
              </a:rPr>
              <a:t>Love and compassion:</a:t>
            </a:r>
            <a:r>
              <a:rPr lang="en-US" sz="1800" dirty="0">
                <a:solidFill>
                  <a:srgbClr val="000000"/>
                </a:solidFill>
                <a:latin typeface="Roboto" panose="02000000000000000000" pitchFamily="2" charset="0"/>
              </a:rPr>
              <a:t> </a:t>
            </a:r>
            <a:endParaRPr lang="en-US" dirty="0"/>
          </a:p>
        </p:txBody>
      </p:sp>
    </p:spTree>
    <p:extLst>
      <p:ext uri="{BB962C8B-B14F-4D97-AF65-F5344CB8AC3E}">
        <p14:creationId xmlns:p14="http://schemas.microsoft.com/office/powerpoint/2010/main" val="16756757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A808CB-1EC5-3041-2EE4-86E86106E519}"/>
              </a:ext>
            </a:extLst>
          </p:cNvPr>
          <p:cNvPicPr>
            <a:picLocks noChangeAspect="1"/>
          </p:cNvPicPr>
          <p:nvPr/>
        </p:nvPicPr>
        <p:blipFill rotWithShape="1">
          <a:blip r:embed="rId3">
            <a:extLst>
              <a:ext uri="{28A0092B-C50C-407E-A947-70E740481C1C}">
                <a14:useLocalDpi xmlns:a14="http://schemas.microsoft.com/office/drawing/2010/main" val="0"/>
              </a:ext>
            </a:extLst>
          </a:blip>
          <a:srcRect l="787" r="787"/>
          <a:stretch/>
        </p:blipFill>
        <p:spPr>
          <a:xfrm>
            <a:off x="-1504" y="-169106"/>
            <a:ext cx="12191980" cy="6967612"/>
          </a:xfrm>
          <a:prstGeom prst="rect">
            <a:avLst/>
          </a:prstGeom>
        </p:spPr>
      </p:pic>
      <p:sp>
        <p:nvSpPr>
          <p:cNvPr id="2" name="TextBox 1">
            <a:extLst>
              <a:ext uri="{FF2B5EF4-FFF2-40B4-BE49-F238E27FC236}">
                <a16:creationId xmlns:a16="http://schemas.microsoft.com/office/drawing/2014/main" id="{6B592126-D61F-9E41-8986-B2EE14A10019}"/>
              </a:ext>
            </a:extLst>
          </p:cNvPr>
          <p:cNvSpPr txBox="1"/>
          <p:nvPr/>
        </p:nvSpPr>
        <p:spPr>
          <a:xfrm>
            <a:off x="4573181" y="5196301"/>
            <a:ext cx="6973667" cy="769441"/>
          </a:xfrm>
          <a:prstGeom prst="rect">
            <a:avLst/>
          </a:prstGeom>
          <a:noFill/>
        </p:spPr>
        <p:txBody>
          <a:bodyPr wrap="square" rtlCol="0">
            <a:spAutoFit/>
          </a:bodyPr>
          <a:lstStyle/>
          <a:p>
            <a:pPr algn="r"/>
            <a:endParaRPr lang="en-US" sz="4400" b="1" i="1" dirty="0">
              <a:solidFill>
                <a:srgbClr val="421C5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9E8262F-78D4-B2A5-4F6E-99F761D4AFD9}"/>
              </a:ext>
            </a:extLst>
          </p:cNvPr>
          <p:cNvSpPr txBox="1"/>
          <p:nvPr/>
        </p:nvSpPr>
        <p:spPr>
          <a:xfrm>
            <a:off x="1078361" y="138737"/>
            <a:ext cx="10345852" cy="5955476"/>
          </a:xfrm>
          <a:prstGeom prst="rect">
            <a:avLst/>
          </a:prstGeom>
          <a:noFill/>
        </p:spPr>
        <p:txBody>
          <a:bodyPr wrap="square">
            <a:spAutoFit/>
          </a:bodyPr>
          <a:lstStyle/>
          <a:p>
            <a:pPr marL="0" indent="0" rtl="0">
              <a:spcBef>
                <a:spcPts val="1200"/>
              </a:spcBef>
              <a:spcAft>
                <a:spcPts val="1800"/>
              </a:spcAft>
              <a:buNone/>
            </a:pPr>
            <a:r>
              <a:rPr lang="en-US" sz="5400" b="0" i="1" u="none" strike="noStrike" dirty="0">
                <a:solidFill>
                  <a:srgbClr val="000000"/>
                </a:solidFill>
                <a:effectLst/>
                <a:latin typeface="Roboto" panose="02000000000000000000" pitchFamily="2" charset="0"/>
              </a:rPr>
              <a:t>The Essence of Spirituality</a:t>
            </a:r>
            <a:endParaRPr lang="en-US" sz="1800" dirty="0">
              <a:solidFill>
                <a:srgbClr val="000000"/>
              </a:solidFill>
              <a:latin typeface="Roboto" panose="02000000000000000000" pitchFamily="2" charset="0"/>
            </a:endParaRPr>
          </a:p>
          <a:p>
            <a:pPr marL="0" indent="0" rtl="0" fontAlgn="base">
              <a:spcBef>
                <a:spcPts val="0"/>
              </a:spcBef>
              <a:spcAft>
                <a:spcPts val="0"/>
              </a:spcAft>
              <a:buNone/>
            </a:pPr>
            <a:r>
              <a:rPr lang="en-US" sz="4400" dirty="0">
                <a:solidFill>
                  <a:srgbClr val="000000"/>
                </a:solidFill>
                <a:latin typeface="Roboto" panose="02000000000000000000" pitchFamily="2" charset="0"/>
              </a:rPr>
              <a:t>Personal transformation and growth. </a:t>
            </a:r>
          </a:p>
          <a:p>
            <a:pPr lvl="1" fontAlgn="base">
              <a:spcBef>
                <a:spcPts val="0"/>
              </a:spcBef>
              <a:buFont typeface="+mj-lt"/>
              <a:buAutoNum type="arabicPeriod"/>
            </a:pPr>
            <a:r>
              <a:rPr lang="en-US" sz="4400" dirty="0">
                <a:solidFill>
                  <a:srgbClr val="000000"/>
                </a:solidFill>
                <a:latin typeface="Roboto" panose="02000000000000000000" pitchFamily="2" charset="0"/>
              </a:rPr>
              <a:t>Awakening to one's true nature</a:t>
            </a:r>
          </a:p>
          <a:p>
            <a:pPr lvl="1" fontAlgn="base">
              <a:spcBef>
                <a:spcPts val="0"/>
              </a:spcBef>
              <a:buFont typeface="+mj-lt"/>
              <a:buAutoNum type="arabicPeriod"/>
            </a:pPr>
            <a:r>
              <a:rPr lang="en-US" sz="4400" dirty="0">
                <a:solidFill>
                  <a:srgbClr val="000000"/>
                </a:solidFill>
                <a:latin typeface="Roboto" panose="02000000000000000000" pitchFamily="2" charset="0"/>
              </a:rPr>
              <a:t>Living Presence (Consciousness)</a:t>
            </a:r>
          </a:p>
          <a:p>
            <a:pPr lvl="1" fontAlgn="base">
              <a:spcBef>
                <a:spcPts val="0"/>
              </a:spcBef>
              <a:buFont typeface="+mj-lt"/>
              <a:buAutoNum type="arabicPeriod"/>
            </a:pPr>
            <a:r>
              <a:rPr lang="en-US" sz="4400" dirty="0">
                <a:solidFill>
                  <a:srgbClr val="000000"/>
                </a:solidFill>
                <a:latin typeface="Roboto" panose="02000000000000000000" pitchFamily="2" charset="0"/>
              </a:rPr>
              <a:t>Connection with the Divine </a:t>
            </a:r>
          </a:p>
          <a:p>
            <a:pPr lvl="1" fontAlgn="base">
              <a:spcBef>
                <a:spcPts val="0"/>
              </a:spcBef>
              <a:buFont typeface="+mj-lt"/>
              <a:buAutoNum type="arabicPeriod"/>
            </a:pPr>
            <a:r>
              <a:rPr lang="en-US" sz="4400" dirty="0">
                <a:solidFill>
                  <a:srgbClr val="000000"/>
                </a:solidFill>
                <a:latin typeface="Roboto" panose="02000000000000000000" pitchFamily="2" charset="0"/>
              </a:rPr>
              <a:t>An authentic Way of Living.  </a:t>
            </a:r>
          </a:p>
          <a:p>
            <a:pPr lvl="1" fontAlgn="base">
              <a:spcBef>
                <a:spcPts val="0"/>
              </a:spcBef>
              <a:buFont typeface="+mj-lt"/>
              <a:buAutoNum type="arabicPeriod"/>
            </a:pPr>
            <a:r>
              <a:rPr lang="en-US" sz="4400" dirty="0">
                <a:solidFill>
                  <a:srgbClr val="000000"/>
                </a:solidFill>
                <a:latin typeface="Roboto" panose="02000000000000000000" pitchFamily="2" charset="0"/>
              </a:rPr>
              <a:t>Joyous Celebration and Sharing</a:t>
            </a:r>
          </a:p>
          <a:p>
            <a:endParaRPr lang="en-US" sz="4800" dirty="0">
              <a:solidFill>
                <a:srgbClr val="111111"/>
              </a:solidFill>
              <a:latin typeface="Roboto" panose="02000000000000000000" pitchFamily="2" charset="0"/>
            </a:endParaRPr>
          </a:p>
        </p:txBody>
      </p:sp>
    </p:spTree>
    <p:extLst>
      <p:ext uri="{BB962C8B-B14F-4D97-AF65-F5344CB8AC3E}">
        <p14:creationId xmlns:p14="http://schemas.microsoft.com/office/powerpoint/2010/main" val="26899974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A808CB-1EC5-3041-2EE4-86E86106E519}"/>
              </a:ext>
            </a:extLst>
          </p:cNvPr>
          <p:cNvPicPr>
            <a:picLocks noChangeAspect="1"/>
          </p:cNvPicPr>
          <p:nvPr/>
        </p:nvPicPr>
        <p:blipFill rotWithShape="1">
          <a:blip r:embed="rId3">
            <a:extLst>
              <a:ext uri="{28A0092B-C50C-407E-A947-70E740481C1C}">
                <a14:useLocalDpi xmlns:a14="http://schemas.microsoft.com/office/drawing/2010/main" val="0"/>
              </a:ext>
            </a:extLst>
          </a:blip>
          <a:srcRect l="787" r="787"/>
          <a:stretch/>
        </p:blipFill>
        <p:spPr>
          <a:xfrm>
            <a:off x="-1504" y="-169106"/>
            <a:ext cx="12191980" cy="6967612"/>
          </a:xfrm>
          <a:prstGeom prst="rect">
            <a:avLst/>
          </a:prstGeom>
        </p:spPr>
      </p:pic>
      <p:sp>
        <p:nvSpPr>
          <p:cNvPr id="2" name="TextBox 1">
            <a:extLst>
              <a:ext uri="{FF2B5EF4-FFF2-40B4-BE49-F238E27FC236}">
                <a16:creationId xmlns:a16="http://schemas.microsoft.com/office/drawing/2014/main" id="{6B592126-D61F-9E41-8986-B2EE14A10019}"/>
              </a:ext>
            </a:extLst>
          </p:cNvPr>
          <p:cNvSpPr txBox="1"/>
          <p:nvPr/>
        </p:nvSpPr>
        <p:spPr>
          <a:xfrm>
            <a:off x="4573181" y="5196301"/>
            <a:ext cx="6973667" cy="769441"/>
          </a:xfrm>
          <a:prstGeom prst="rect">
            <a:avLst/>
          </a:prstGeom>
          <a:noFill/>
        </p:spPr>
        <p:txBody>
          <a:bodyPr wrap="square" rtlCol="0">
            <a:spAutoFit/>
          </a:bodyPr>
          <a:lstStyle/>
          <a:p>
            <a:pPr algn="r"/>
            <a:endParaRPr lang="en-US" sz="4400" b="1" i="1" dirty="0">
              <a:solidFill>
                <a:srgbClr val="421C5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2993E9B-02CD-8DA0-2466-D25B4AFD444F}"/>
              </a:ext>
            </a:extLst>
          </p:cNvPr>
          <p:cNvSpPr txBox="1"/>
          <p:nvPr/>
        </p:nvSpPr>
        <p:spPr>
          <a:xfrm>
            <a:off x="1185567" y="239636"/>
            <a:ext cx="7956856" cy="6001643"/>
          </a:xfrm>
          <a:prstGeom prst="rect">
            <a:avLst/>
          </a:prstGeom>
          <a:noFill/>
        </p:spPr>
        <p:txBody>
          <a:bodyPr wrap="square">
            <a:spAutoFit/>
          </a:bodyPr>
          <a:lstStyle/>
          <a:p>
            <a:pPr marL="0" indent="0" algn="just" rtl="0">
              <a:spcBef>
                <a:spcPts val="0"/>
              </a:spcBef>
              <a:spcAft>
                <a:spcPts val="0"/>
              </a:spcAft>
              <a:buNone/>
            </a:pPr>
            <a:r>
              <a:rPr lang="en-US" sz="1800" b="0" i="0" u="none" strike="noStrike" dirty="0">
                <a:solidFill>
                  <a:srgbClr val="000000"/>
                </a:solidFill>
                <a:effectLst/>
                <a:latin typeface="Roboto" panose="02000000000000000000" pitchFamily="2" charset="0"/>
                <a:ea typeface="Roboto" panose="02000000000000000000" pitchFamily="2" charset="0"/>
              </a:rPr>
              <a:t>“</a:t>
            </a:r>
            <a:r>
              <a:rPr lang="en-US" sz="4800" b="1" i="1" u="none" strike="noStrike" dirty="0">
                <a:solidFill>
                  <a:srgbClr val="000000"/>
                </a:solidFill>
                <a:effectLst/>
                <a:latin typeface="Ariel"/>
                <a:ea typeface="Roboto" panose="02000000000000000000" pitchFamily="2" charset="0"/>
              </a:rPr>
              <a:t>Mysticism</a:t>
            </a:r>
            <a:r>
              <a:rPr lang="en-US" sz="4800" b="0" i="0" u="none" strike="noStrike" dirty="0">
                <a:solidFill>
                  <a:srgbClr val="000000"/>
                </a:solidFill>
                <a:effectLst/>
                <a:latin typeface="Ariel"/>
                <a:ea typeface="Roboto" panose="02000000000000000000" pitchFamily="2" charset="0"/>
              </a:rPr>
              <a:t> is the innate </a:t>
            </a:r>
            <a:r>
              <a:rPr lang="en-US" sz="4800" b="0" i="1" u="none" strike="noStrike" dirty="0">
                <a:solidFill>
                  <a:srgbClr val="000000"/>
                </a:solidFill>
                <a:effectLst/>
                <a:latin typeface="Ariel"/>
                <a:ea typeface="Roboto" panose="02000000000000000000" pitchFamily="2" charset="0"/>
              </a:rPr>
              <a:t>tendency </a:t>
            </a:r>
            <a:r>
              <a:rPr lang="en-US" sz="4800" b="0" i="0" u="none" strike="noStrike" dirty="0">
                <a:solidFill>
                  <a:srgbClr val="000000"/>
                </a:solidFill>
                <a:effectLst/>
                <a:latin typeface="Ariel"/>
                <a:ea typeface="Roboto" panose="02000000000000000000" pitchFamily="2" charset="0"/>
              </a:rPr>
              <a:t>of the human </a:t>
            </a:r>
            <a:r>
              <a:rPr lang="en-US" sz="4800" b="0" i="1" u="none" strike="noStrike" dirty="0">
                <a:solidFill>
                  <a:srgbClr val="000000"/>
                </a:solidFill>
                <a:effectLst/>
                <a:latin typeface="Ariel"/>
                <a:ea typeface="Roboto" panose="02000000000000000000" pitchFamily="2" charset="0"/>
              </a:rPr>
              <a:t>spirit</a:t>
            </a:r>
            <a:r>
              <a:rPr lang="en-US" sz="4800" b="0" i="0" u="none" strike="noStrike" dirty="0">
                <a:solidFill>
                  <a:srgbClr val="000000"/>
                </a:solidFill>
                <a:effectLst/>
                <a:latin typeface="Ariel"/>
                <a:ea typeface="Roboto" panose="02000000000000000000" pitchFamily="2" charset="0"/>
              </a:rPr>
              <a:t> towards the complete harmony with, and final </a:t>
            </a:r>
            <a:r>
              <a:rPr lang="en-US" sz="4800" i="1" u="sng" strike="noStrike" dirty="0">
                <a:solidFill>
                  <a:srgbClr val="000000"/>
                </a:solidFill>
                <a:effectLst/>
                <a:latin typeface="Ariel"/>
                <a:ea typeface="Roboto" panose="02000000000000000000" pitchFamily="2" charset="0"/>
              </a:rPr>
              <a:t>union</a:t>
            </a:r>
            <a:r>
              <a:rPr lang="en-US" sz="4800" b="0" i="0" u="none" strike="noStrike" dirty="0">
                <a:solidFill>
                  <a:srgbClr val="000000"/>
                </a:solidFill>
                <a:effectLst/>
                <a:latin typeface="Ariel"/>
                <a:ea typeface="Roboto" panose="02000000000000000000" pitchFamily="2" charset="0"/>
              </a:rPr>
              <a:t> with the </a:t>
            </a:r>
            <a:r>
              <a:rPr lang="en-US" sz="4800" b="0" i="1" u="none" strike="noStrike" dirty="0">
                <a:solidFill>
                  <a:srgbClr val="000000"/>
                </a:solidFill>
                <a:effectLst/>
                <a:latin typeface="Ariel"/>
                <a:ea typeface="Roboto" panose="02000000000000000000" pitchFamily="2" charset="0"/>
              </a:rPr>
              <a:t>Absolute</a:t>
            </a:r>
            <a:r>
              <a:rPr lang="en-US" sz="4800" b="0" i="0" u="none" strike="noStrike" dirty="0">
                <a:solidFill>
                  <a:srgbClr val="000000"/>
                </a:solidFill>
                <a:effectLst/>
                <a:latin typeface="Ariel"/>
                <a:ea typeface="Roboto" panose="02000000000000000000" pitchFamily="2" charset="0"/>
              </a:rPr>
              <a:t>.”</a:t>
            </a:r>
          </a:p>
          <a:p>
            <a:pPr marL="0" indent="0" algn="just" rtl="0">
              <a:spcBef>
                <a:spcPts val="0"/>
              </a:spcBef>
              <a:spcAft>
                <a:spcPts val="0"/>
              </a:spcAft>
              <a:buNone/>
            </a:pPr>
            <a:endParaRPr lang="en-US" sz="4800" u="sng" dirty="0">
              <a:solidFill>
                <a:srgbClr val="000000"/>
              </a:solidFill>
              <a:latin typeface="Ariel"/>
              <a:ea typeface="Roboto" panose="02000000000000000000" pitchFamily="2" charset="0"/>
            </a:endParaRPr>
          </a:p>
          <a:p>
            <a:pPr marL="0" indent="0" algn="just" rtl="0">
              <a:spcBef>
                <a:spcPts val="0"/>
              </a:spcBef>
              <a:spcAft>
                <a:spcPts val="0"/>
              </a:spcAft>
              <a:buNone/>
            </a:pPr>
            <a:r>
              <a:rPr lang="en-US" sz="4800" b="0" i="1" u="none" strike="noStrike" dirty="0">
                <a:solidFill>
                  <a:srgbClr val="111111"/>
                </a:solidFill>
                <a:effectLst/>
                <a:latin typeface="Ariel"/>
                <a:ea typeface="Roboto" panose="02000000000000000000" pitchFamily="2" charset="0"/>
              </a:rPr>
              <a:t>The Absolute of mystics is … lovable, attainable, alive.</a:t>
            </a:r>
          </a:p>
        </p:txBody>
      </p:sp>
    </p:spTree>
    <p:extLst>
      <p:ext uri="{BB962C8B-B14F-4D97-AF65-F5344CB8AC3E}">
        <p14:creationId xmlns:p14="http://schemas.microsoft.com/office/powerpoint/2010/main" val="33239481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A808CB-1EC5-3041-2EE4-86E86106E519}"/>
              </a:ext>
            </a:extLst>
          </p:cNvPr>
          <p:cNvPicPr>
            <a:picLocks noChangeAspect="1"/>
          </p:cNvPicPr>
          <p:nvPr/>
        </p:nvPicPr>
        <p:blipFill rotWithShape="1">
          <a:blip r:embed="rId3">
            <a:extLst>
              <a:ext uri="{28A0092B-C50C-407E-A947-70E740481C1C}">
                <a14:useLocalDpi xmlns:a14="http://schemas.microsoft.com/office/drawing/2010/main" val="0"/>
              </a:ext>
            </a:extLst>
          </a:blip>
          <a:srcRect l="787" r="787"/>
          <a:stretch/>
        </p:blipFill>
        <p:spPr>
          <a:xfrm>
            <a:off x="20" y="-228600"/>
            <a:ext cx="12191980" cy="6967612"/>
          </a:xfrm>
          <a:prstGeom prst="rect">
            <a:avLst/>
          </a:prstGeom>
        </p:spPr>
      </p:pic>
      <p:sp>
        <p:nvSpPr>
          <p:cNvPr id="2" name="TextBox 1">
            <a:extLst>
              <a:ext uri="{FF2B5EF4-FFF2-40B4-BE49-F238E27FC236}">
                <a16:creationId xmlns:a16="http://schemas.microsoft.com/office/drawing/2014/main" id="{6B592126-D61F-9E41-8986-B2EE14A10019}"/>
              </a:ext>
            </a:extLst>
          </p:cNvPr>
          <p:cNvSpPr txBox="1"/>
          <p:nvPr/>
        </p:nvSpPr>
        <p:spPr>
          <a:xfrm>
            <a:off x="4573181" y="5196301"/>
            <a:ext cx="6973667" cy="769441"/>
          </a:xfrm>
          <a:prstGeom prst="rect">
            <a:avLst/>
          </a:prstGeom>
          <a:noFill/>
        </p:spPr>
        <p:txBody>
          <a:bodyPr wrap="square" rtlCol="0">
            <a:spAutoFit/>
          </a:bodyPr>
          <a:lstStyle/>
          <a:p>
            <a:pPr algn="r"/>
            <a:endParaRPr lang="en-US" sz="4400" b="1" i="1" dirty="0">
              <a:solidFill>
                <a:srgbClr val="421C5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11134A8-DBD5-62A0-4C02-0E24FCC31D56}"/>
              </a:ext>
            </a:extLst>
          </p:cNvPr>
          <p:cNvSpPr txBox="1"/>
          <p:nvPr/>
        </p:nvSpPr>
        <p:spPr>
          <a:xfrm>
            <a:off x="127322" y="-228600"/>
            <a:ext cx="11419526" cy="6740307"/>
          </a:xfrm>
          <a:prstGeom prst="rect">
            <a:avLst/>
          </a:prstGeom>
          <a:noFill/>
        </p:spPr>
        <p:txBody>
          <a:bodyPr wrap="square">
            <a:spAutoFit/>
          </a:bodyPr>
          <a:lstStyle/>
          <a:p>
            <a:pPr marL="0" indent="0" algn="just" rtl="0">
              <a:spcBef>
                <a:spcPts val="0"/>
              </a:spcBef>
              <a:spcAft>
                <a:spcPts val="0"/>
              </a:spcAft>
              <a:buNone/>
            </a:pPr>
            <a:r>
              <a:rPr lang="en-US" sz="4800" b="0" i="0" u="none" strike="noStrike" dirty="0">
                <a:solidFill>
                  <a:srgbClr val="111111"/>
                </a:solidFill>
                <a:effectLst/>
                <a:latin typeface="Ariel"/>
                <a:ea typeface="Roboto" panose="02000000000000000000" pitchFamily="2" charset="0"/>
              </a:rPr>
              <a:t>I AM</a:t>
            </a:r>
            <a:endParaRPr lang="en-US" sz="4800" b="0" dirty="0">
              <a:effectLst/>
              <a:latin typeface="Ariel"/>
              <a:ea typeface="Roboto" panose="02000000000000000000" pitchFamily="2" charset="0"/>
            </a:endParaRPr>
          </a:p>
          <a:p>
            <a:pPr algn="just" fontAlgn="base">
              <a:spcBef>
                <a:spcPts val="0"/>
              </a:spcBef>
            </a:pPr>
            <a:r>
              <a:rPr lang="en-US" sz="4800" b="0" i="0" u="none" strike="noStrike" dirty="0">
                <a:solidFill>
                  <a:srgbClr val="111111"/>
                </a:solidFill>
                <a:effectLst/>
                <a:latin typeface="Ariel"/>
                <a:ea typeface="Roboto" panose="02000000000000000000" pitchFamily="2" charset="0"/>
              </a:rPr>
              <a:t>... because of the existence within us of the </a:t>
            </a:r>
            <a:r>
              <a:rPr lang="en-US" sz="4800" b="0" i="1" u="none" strike="noStrike" dirty="0">
                <a:solidFill>
                  <a:srgbClr val="111111"/>
                </a:solidFill>
                <a:effectLst/>
                <a:highlight>
                  <a:srgbClr val="FFFF00"/>
                </a:highlight>
                <a:latin typeface="Ariel"/>
                <a:ea typeface="Roboto" panose="02000000000000000000" pitchFamily="2" charset="0"/>
              </a:rPr>
              <a:t>Divine Spark</a:t>
            </a:r>
            <a:r>
              <a:rPr lang="en-US" sz="4800" b="0" i="0" u="none" strike="noStrike" dirty="0">
                <a:solidFill>
                  <a:srgbClr val="111111"/>
                </a:solidFill>
                <a:effectLst/>
                <a:latin typeface="Ariel"/>
                <a:ea typeface="Roboto" panose="02000000000000000000" pitchFamily="2" charset="0"/>
              </a:rPr>
              <a:t>, every soul is implicitly a “child of the infinite.”</a:t>
            </a:r>
          </a:p>
          <a:p>
            <a:pPr algn="just" fontAlgn="base">
              <a:spcBef>
                <a:spcPts val="0"/>
              </a:spcBef>
            </a:pPr>
            <a:endParaRPr lang="en-US" sz="4800" b="0" i="0" u="none" strike="noStrike" dirty="0">
              <a:solidFill>
                <a:srgbClr val="22313F"/>
              </a:solidFill>
              <a:effectLst/>
              <a:latin typeface="Ariel"/>
              <a:ea typeface="Roboto" panose="02000000000000000000" pitchFamily="2" charset="0"/>
            </a:endParaRPr>
          </a:p>
          <a:p>
            <a:pPr algn="just" fontAlgn="base">
              <a:spcBef>
                <a:spcPts val="0"/>
              </a:spcBef>
            </a:pPr>
            <a:r>
              <a:rPr lang="en-US" sz="4800" b="0" i="0" u="none" strike="noStrike" dirty="0">
                <a:solidFill>
                  <a:srgbClr val="111111"/>
                </a:solidFill>
                <a:effectLst/>
                <a:latin typeface="Ariel"/>
                <a:ea typeface="Roboto" panose="02000000000000000000" pitchFamily="2" charset="0"/>
              </a:rPr>
              <a:t>The </a:t>
            </a:r>
            <a:r>
              <a:rPr lang="en-US" sz="4800" b="0" i="0" u="sng" strike="noStrike" dirty="0">
                <a:solidFill>
                  <a:srgbClr val="111111"/>
                </a:solidFill>
                <a:effectLst/>
                <a:latin typeface="Ariel"/>
                <a:ea typeface="Roboto" panose="02000000000000000000" pitchFamily="2" charset="0"/>
              </a:rPr>
              <a:t>mystic way </a:t>
            </a:r>
            <a:r>
              <a:rPr lang="en-US" sz="4800" b="0" i="0" u="none" strike="noStrike" dirty="0">
                <a:solidFill>
                  <a:srgbClr val="111111"/>
                </a:solidFill>
                <a:effectLst/>
                <a:latin typeface="Ariel"/>
                <a:ea typeface="Roboto" panose="02000000000000000000" pitchFamily="2" charset="0"/>
              </a:rPr>
              <a:t>must be an </a:t>
            </a:r>
            <a:r>
              <a:rPr lang="en-US" sz="4800" b="0" i="0" u="sng" strike="noStrike" dirty="0">
                <a:solidFill>
                  <a:srgbClr val="111111"/>
                </a:solidFill>
                <a:effectLst/>
                <a:latin typeface="Ariel"/>
                <a:ea typeface="Roboto" panose="02000000000000000000" pitchFamily="2" charset="0"/>
              </a:rPr>
              <a:t>awakening</a:t>
            </a:r>
            <a:r>
              <a:rPr lang="en-US" sz="4800" b="0" i="0" u="none" strike="noStrike" dirty="0">
                <a:solidFill>
                  <a:srgbClr val="111111"/>
                </a:solidFill>
                <a:effectLst/>
                <a:latin typeface="Ariel"/>
                <a:ea typeface="Roboto" panose="02000000000000000000" pitchFamily="2" charset="0"/>
              </a:rPr>
              <a:t> to </a:t>
            </a:r>
            <a:r>
              <a:rPr lang="en-US" sz="4800" b="0" i="0" u="sng" strike="noStrike" dirty="0">
                <a:solidFill>
                  <a:srgbClr val="111111"/>
                </a:solidFill>
                <a:effectLst/>
                <a:latin typeface="Ariel"/>
                <a:ea typeface="Roboto" panose="02000000000000000000" pitchFamily="2" charset="0"/>
              </a:rPr>
              <a:t>include this spark </a:t>
            </a:r>
            <a:r>
              <a:rPr lang="en-US" sz="4800" b="0" i="1" u="none" strike="noStrike" dirty="0">
                <a:solidFill>
                  <a:srgbClr val="111111"/>
                </a:solidFill>
                <a:effectLst/>
                <a:latin typeface="Ariel"/>
                <a:ea typeface="Roboto" panose="02000000000000000000" pitchFamily="2" charset="0"/>
              </a:rPr>
              <a:t>within the conscious field </a:t>
            </a:r>
            <a:r>
              <a:rPr lang="en-US" sz="4800" b="0" i="0" u="none" strike="noStrike" dirty="0">
                <a:solidFill>
                  <a:srgbClr val="111111"/>
                </a:solidFill>
                <a:effectLst/>
                <a:latin typeface="Ariel"/>
                <a:ea typeface="Roboto" panose="02000000000000000000" pitchFamily="2" charset="0"/>
              </a:rPr>
              <a:t>and make it the principle element around which our personality is arranged</a:t>
            </a:r>
            <a:endParaRPr lang="en-US" sz="4800" dirty="0"/>
          </a:p>
        </p:txBody>
      </p:sp>
    </p:spTree>
    <p:extLst>
      <p:ext uri="{BB962C8B-B14F-4D97-AF65-F5344CB8AC3E}">
        <p14:creationId xmlns:p14="http://schemas.microsoft.com/office/powerpoint/2010/main" val="13526257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A808CB-1EC5-3041-2EE4-86E86106E519}"/>
              </a:ext>
            </a:extLst>
          </p:cNvPr>
          <p:cNvPicPr>
            <a:picLocks noChangeAspect="1"/>
          </p:cNvPicPr>
          <p:nvPr/>
        </p:nvPicPr>
        <p:blipFill rotWithShape="1">
          <a:blip r:embed="rId3">
            <a:extLst>
              <a:ext uri="{28A0092B-C50C-407E-A947-70E740481C1C}">
                <a14:useLocalDpi xmlns:a14="http://schemas.microsoft.com/office/drawing/2010/main" val="0"/>
              </a:ext>
            </a:extLst>
          </a:blip>
          <a:srcRect l="787" r="787"/>
          <a:stretch/>
        </p:blipFill>
        <p:spPr>
          <a:xfrm>
            <a:off x="-1504" y="-169106"/>
            <a:ext cx="12191980" cy="6967612"/>
          </a:xfrm>
          <a:prstGeom prst="rect">
            <a:avLst/>
          </a:prstGeom>
        </p:spPr>
      </p:pic>
      <p:sp>
        <p:nvSpPr>
          <p:cNvPr id="2" name="TextBox 1">
            <a:extLst>
              <a:ext uri="{FF2B5EF4-FFF2-40B4-BE49-F238E27FC236}">
                <a16:creationId xmlns:a16="http://schemas.microsoft.com/office/drawing/2014/main" id="{6B592126-D61F-9E41-8986-B2EE14A10019}"/>
              </a:ext>
            </a:extLst>
          </p:cNvPr>
          <p:cNvSpPr txBox="1"/>
          <p:nvPr/>
        </p:nvSpPr>
        <p:spPr>
          <a:xfrm>
            <a:off x="4573181" y="5196301"/>
            <a:ext cx="6973667" cy="769441"/>
          </a:xfrm>
          <a:prstGeom prst="rect">
            <a:avLst/>
          </a:prstGeom>
          <a:noFill/>
        </p:spPr>
        <p:txBody>
          <a:bodyPr wrap="square" rtlCol="0">
            <a:spAutoFit/>
          </a:bodyPr>
          <a:lstStyle/>
          <a:p>
            <a:pPr algn="r"/>
            <a:endParaRPr lang="en-US" sz="4400" b="1" i="1" dirty="0">
              <a:solidFill>
                <a:srgbClr val="421C5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D885732-4D8F-5B4F-8A42-591F77085C03}"/>
              </a:ext>
            </a:extLst>
          </p:cNvPr>
          <p:cNvSpPr txBox="1"/>
          <p:nvPr/>
        </p:nvSpPr>
        <p:spPr>
          <a:xfrm>
            <a:off x="1003300" y="406400"/>
            <a:ext cx="10160000" cy="5619487"/>
          </a:xfrm>
          <a:prstGeom prst="rect">
            <a:avLst/>
          </a:prstGeom>
          <a:noFill/>
        </p:spPr>
        <p:txBody>
          <a:bodyPr wrap="square">
            <a:spAutoFit/>
          </a:bodyPr>
          <a:lstStyle/>
          <a:p>
            <a:pPr rtl="0">
              <a:spcBef>
                <a:spcPts val="1800"/>
              </a:spcBef>
              <a:spcAft>
                <a:spcPts val="0"/>
              </a:spcAft>
            </a:pPr>
            <a:r>
              <a:rPr lang="en-US" sz="2800" b="1" i="0" u="none" strike="noStrike" dirty="0">
                <a:solidFill>
                  <a:srgbClr val="333333"/>
                </a:solidFill>
                <a:effectLst/>
                <a:latin typeface="Arial" panose="020B0604020202020204" pitchFamily="34" charset="0"/>
              </a:rPr>
              <a:t>The Five Principles of Unity are:</a:t>
            </a:r>
            <a:endParaRPr lang="en-US" b="1" dirty="0">
              <a:effectLst/>
            </a:endParaRPr>
          </a:p>
          <a:p>
            <a:pPr rtl="0">
              <a:spcBef>
                <a:spcPts val="0"/>
              </a:spcBef>
              <a:spcAft>
                <a:spcPts val="0"/>
              </a:spcAft>
            </a:pPr>
            <a:r>
              <a:rPr lang="en-US" sz="1800" b="0" i="0" u="none" strike="noStrike" dirty="0">
                <a:solidFill>
                  <a:srgbClr val="333333"/>
                </a:solidFill>
                <a:effectLst/>
                <a:latin typeface="Arial" panose="020B0604020202020204" pitchFamily="34" charset="0"/>
              </a:rPr>
              <a:t>The five basic principles of Unity are:</a:t>
            </a:r>
            <a:endParaRPr lang="en-US" b="0" dirty="0">
              <a:effectLst/>
            </a:endParaRPr>
          </a:p>
          <a:p>
            <a:pPr rtl="0">
              <a:spcBef>
                <a:spcPts val="0"/>
              </a:spcBef>
              <a:spcAft>
                <a:spcPts val="0"/>
              </a:spcAft>
            </a:pPr>
            <a:r>
              <a:rPr lang="en-US" sz="1800" b="0" i="0" u="none" strike="noStrike" dirty="0">
                <a:solidFill>
                  <a:srgbClr val="333333"/>
                </a:solidFill>
                <a:effectLst/>
                <a:latin typeface="Arial" panose="020B0604020202020204" pitchFamily="34" charset="0"/>
              </a:rPr>
              <a:t>1. </a:t>
            </a:r>
            <a:r>
              <a:rPr lang="en-US" sz="1800" b="1" i="0" u="none" strike="noStrike" dirty="0">
                <a:solidFill>
                  <a:srgbClr val="333333"/>
                </a:solidFill>
                <a:effectLst/>
                <a:latin typeface="Arial" panose="020B0604020202020204" pitchFamily="34" charset="0"/>
              </a:rPr>
              <a:t>God is</a:t>
            </a:r>
            <a:r>
              <a:rPr lang="en-US" sz="1800" b="0" i="0" u="none" strike="noStrike" dirty="0">
                <a:solidFill>
                  <a:srgbClr val="333333"/>
                </a:solidFill>
                <a:effectLst/>
                <a:latin typeface="Arial" panose="020B0604020202020204" pitchFamily="34" charset="0"/>
              </a:rPr>
              <a:t> the source and creator of all. There is no other enduring power. God is good and present everywhere.</a:t>
            </a:r>
            <a:endParaRPr lang="en-US" b="0" dirty="0">
              <a:effectLst/>
            </a:endParaRPr>
          </a:p>
          <a:p>
            <a:pPr rtl="0">
              <a:spcBef>
                <a:spcPts val="0"/>
              </a:spcBef>
              <a:spcAft>
                <a:spcPts val="0"/>
              </a:spcAft>
            </a:pPr>
            <a:r>
              <a:rPr lang="en-US" sz="1800" b="0" i="0" u="none" strike="noStrike" dirty="0">
                <a:solidFill>
                  <a:srgbClr val="333333"/>
                </a:solidFill>
                <a:effectLst/>
                <a:latin typeface="Arial" panose="020B0604020202020204" pitchFamily="34" charset="0"/>
              </a:rPr>
              <a:t>2. </a:t>
            </a:r>
            <a:r>
              <a:rPr lang="en-US" sz="1800" b="1" i="0" u="none" strike="noStrike" dirty="0">
                <a:solidFill>
                  <a:srgbClr val="333333"/>
                </a:solidFill>
                <a:effectLst/>
                <a:latin typeface="Arial" panose="020B0604020202020204" pitchFamily="34" charset="0"/>
              </a:rPr>
              <a:t>We are spiritual beings, created in God’s image</a:t>
            </a:r>
            <a:r>
              <a:rPr lang="en-US" sz="1800" b="0" i="0" u="none" strike="noStrike" dirty="0">
                <a:solidFill>
                  <a:srgbClr val="333333"/>
                </a:solidFill>
                <a:effectLst/>
                <a:latin typeface="Arial" panose="020B0604020202020204" pitchFamily="34" charset="0"/>
              </a:rPr>
              <a:t>. The spirit of God lives within each person; therefore, all people are inherently good.</a:t>
            </a:r>
          </a:p>
          <a:p>
            <a:pPr rtl="0">
              <a:spcBef>
                <a:spcPts val="0"/>
              </a:spcBef>
              <a:spcAft>
                <a:spcPts val="0"/>
              </a:spcAft>
            </a:pPr>
            <a:endParaRPr lang="en-US" b="0" dirty="0">
              <a:effectLst/>
            </a:endParaRPr>
          </a:p>
          <a:p>
            <a:pPr rtl="0">
              <a:spcBef>
                <a:spcPts val="0"/>
              </a:spcBef>
              <a:spcAft>
                <a:spcPts val="0"/>
              </a:spcAft>
            </a:pPr>
            <a:r>
              <a:rPr lang="en-US" sz="4400" b="0" i="0" u="none" strike="noStrike" dirty="0">
                <a:solidFill>
                  <a:srgbClr val="333333"/>
                </a:solidFill>
                <a:effectLst/>
                <a:latin typeface="Arial" panose="020B0604020202020204" pitchFamily="34" charset="0"/>
              </a:rPr>
              <a:t>3. We</a:t>
            </a:r>
            <a:r>
              <a:rPr lang="en-US" sz="4400" b="1" i="0" u="none" strike="noStrike" dirty="0">
                <a:solidFill>
                  <a:srgbClr val="333333"/>
                </a:solidFill>
                <a:effectLst/>
                <a:latin typeface="Arial" panose="020B0604020202020204" pitchFamily="34" charset="0"/>
              </a:rPr>
              <a:t> create our life experiences</a:t>
            </a:r>
            <a:r>
              <a:rPr lang="en-US" sz="4400" b="0" i="0" u="none" strike="noStrike" dirty="0">
                <a:solidFill>
                  <a:srgbClr val="333333"/>
                </a:solidFill>
                <a:effectLst/>
                <a:latin typeface="Arial" panose="020B0604020202020204" pitchFamily="34" charset="0"/>
              </a:rPr>
              <a:t> through our way of </a:t>
            </a:r>
            <a:r>
              <a:rPr lang="en-US" sz="4400" b="1" i="0" u="none" strike="noStrike" dirty="0">
                <a:solidFill>
                  <a:srgbClr val="333333"/>
                </a:solidFill>
                <a:effectLst/>
                <a:latin typeface="Arial" panose="020B0604020202020204" pitchFamily="34" charset="0"/>
              </a:rPr>
              <a:t>thinking</a:t>
            </a:r>
            <a:r>
              <a:rPr lang="en-US" sz="4400" b="0" i="0" u="none" strike="noStrike" dirty="0">
                <a:solidFill>
                  <a:srgbClr val="333333"/>
                </a:solidFill>
                <a:effectLst/>
                <a:latin typeface="Arial" panose="020B0604020202020204" pitchFamily="34" charset="0"/>
              </a:rPr>
              <a:t>.</a:t>
            </a:r>
            <a:endParaRPr lang="en-US" sz="4400" b="0" dirty="0">
              <a:effectLst/>
            </a:endParaRPr>
          </a:p>
          <a:p>
            <a:pPr rtl="0">
              <a:spcBef>
                <a:spcPts val="0"/>
              </a:spcBef>
              <a:spcAft>
                <a:spcPts val="0"/>
              </a:spcAft>
            </a:pPr>
            <a:endParaRPr lang="en-US" sz="1800" b="0" i="0" u="none" strike="noStrike" dirty="0">
              <a:solidFill>
                <a:srgbClr val="333333"/>
              </a:solidFill>
              <a:effectLst/>
              <a:latin typeface="Arial" panose="020B0604020202020204" pitchFamily="34" charset="0"/>
            </a:endParaRPr>
          </a:p>
          <a:p>
            <a:pPr rtl="0">
              <a:spcBef>
                <a:spcPts val="0"/>
              </a:spcBef>
              <a:spcAft>
                <a:spcPts val="0"/>
              </a:spcAft>
            </a:pPr>
            <a:endParaRPr lang="en-US" dirty="0">
              <a:solidFill>
                <a:srgbClr val="333333"/>
              </a:solidFill>
              <a:latin typeface="Arial" panose="020B0604020202020204" pitchFamily="34" charset="0"/>
            </a:endParaRPr>
          </a:p>
          <a:p>
            <a:pPr rtl="0">
              <a:spcBef>
                <a:spcPts val="0"/>
              </a:spcBef>
              <a:spcAft>
                <a:spcPts val="0"/>
              </a:spcAft>
            </a:pPr>
            <a:endParaRPr lang="en-US" sz="1800" b="0" i="0" u="none" strike="noStrike" dirty="0">
              <a:solidFill>
                <a:srgbClr val="333333"/>
              </a:solidFill>
              <a:effectLst/>
              <a:latin typeface="Arial" panose="020B0604020202020204" pitchFamily="34" charset="0"/>
            </a:endParaRPr>
          </a:p>
          <a:p>
            <a:pPr rtl="0">
              <a:spcBef>
                <a:spcPts val="0"/>
              </a:spcBef>
              <a:spcAft>
                <a:spcPts val="0"/>
              </a:spcAft>
            </a:pPr>
            <a:r>
              <a:rPr lang="en-US" sz="1800" b="0" i="0" u="none" strike="noStrike" dirty="0">
                <a:solidFill>
                  <a:srgbClr val="333333"/>
                </a:solidFill>
                <a:effectLst/>
                <a:latin typeface="Arial" panose="020B0604020202020204" pitchFamily="34" charset="0"/>
              </a:rPr>
              <a:t>4. There is </a:t>
            </a:r>
            <a:r>
              <a:rPr lang="en-US" sz="1800" b="1" i="0" u="none" strike="noStrike" dirty="0">
                <a:solidFill>
                  <a:srgbClr val="333333"/>
                </a:solidFill>
                <a:effectLst/>
                <a:latin typeface="Arial" panose="020B0604020202020204" pitchFamily="34" charset="0"/>
              </a:rPr>
              <a:t>power in affirmative prayer</a:t>
            </a:r>
            <a:r>
              <a:rPr lang="en-US" sz="1800" b="0" i="0" u="none" strike="noStrike" dirty="0">
                <a:solidFill>
                  <a:srgbClr val="333333"/>
                </a:solidFill>
                <a:effectLst/>
                <a:latin typeface="Arial" panose="020B0604020202020204" pitchFamily="34" charset="0"/>
              </a:rPr>
              <a:t>, which we believe increases our connection to God.</a:t>
            </a:r>
            <a:endParaRPr lang="en-US" b="0" dirty="0">
              <a:effectLst/>
            </a:endParaRPr>
          </a:p>
          <a:p>
            <a:pPr rtl="0">
              <a:spcBef>
                <a:spcPts val="0"/>
              </a:spcBef>
              <a:spcAft>
                <a:spcPts val="1100"/>
              </a:spcAft>
            </a:pPr>
            <a:r>
              <a:rPr lang="en-US" sz="1800" b="0" i="0" u="none" strike="noStrike" dirty="0">
                <a:solidFill>
                  <a:srgbClr val="333333"/>
                </a:solidFill>
                <a:effectLst/>
                <a:latin typeface="Arial" panose="020B0604020202020204" pitchFamily="34" charset="0"/>
              </a:rPr>
              <a:t>5. Knowledge of these spiritual principles is not enough. We </a:t>
            </a:r>
            <a:r>
              <a:rPr lang="en-US" sz="1800" b="1" i="0" u="none" strike="noStrike" dirty="0">
                <a:solidFill>
                  <a:srgbClr val="333333"/>
                </a:solidFill>
                <a:effectLst/>
                <a:latin typeface="Arial" panose="020B0604020202020204" pitchFamily="34" charset="0"/>
              </a:rPr>
              <a:t>must live</a:t>
            </a:r>
            <a:r>
              <a:rPr lang="en-US" sz="1800" b="0" i="0" u="none" strike="noStrike" dirty="0">
                <a:solidFill>
                  <a:srgbClr val="333333"/>
                </a:solidFill>
                <a:effectLst/>
                <a:latin typeface="Arial" panose="020B0604020202020204" pitchFamily="34" charset="0"/>
              </a:rPr>
              <a:t> our spiritual principles.</a:t>
            </a:r>
            <a:endParaRPr lang="en-US" b="0" dirty="0">
              <a:effectLst/>
            </a:endParaRPr>
          </a:p>
          <a:p>
            <a:br>
              <a:rPr lang="en-US" dirty="0"/>
            </a:br>
            <a:endParaRPr lang="en-US" dirty="0"/>
          </a:p>
        </p:txBody>
      </p:sp>
    </p:spTree>
    <p:extLst>
      <p:ext uri="{BB962C8B-B14F-4D97-AF65-F5344CB8AC3E}">
        <p14:creationId xmlns:p14="http://schemas.microsoft.com/office/powerpoint/2010/main" val="5542370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A808CB-1EC5-3041-2EE4-86E86106E519}"/>
              </a:ext>
            </a:extLst>
          </p:cNvPr>
          <p:cNvPicPr>
            <a:picLocks noChangeAspect="1"/>
          </p:cNvPicPr>
          <p:nvPr/>
        </p:nvPicPr>
        <p:blipFill rotWithShape="1">
          <a:blip r:embed="rId3">
            <a:extLst>
              <a:ext uri="{28A0092B-C50C-407E-A947-70E740481C1C}">
                <a14:useLocalDpi xmlns:a14="http://schemas.microsoft.com/office/drawing/2010/main" val="0"/>
              </a:ext>
            </a:extLst>
          </a:blip>
          <a:srcRect l="787" r="787"/>
          <a:stretch/>
        </p:blipFill>
        <p:spPr>
          <a:xfrm>
            <a:off x="-1504" y="-169106"/>
            <a:ext cx="12191980" cy="6967612"/>
          </a:xfrm>
          <a:prstGeom prst="rect">
            <a:avLst/>
          </a:prstGeom>
        </p:spPr>
      </p:pic>
      <p:sp>
        <p:nvSpPr>
          <p:cNvPr id="2" name="TextBox 1">
            <a:extLst>
              <a:ext uri="{FF2B5EF4-FFF2-40B4-BE49-F238E27FC236}">
                <a16:creationId xmlns:a16="http://schemas.microsoft.com/office/drawing/2014/main" id="{6B592126-D61F-9E41-8986-B2EE14A10019}"/>
              </a:ext>
            </a:extLst>
          </p:cNvPr>
          <p:cNvSpPr txBox="1"/>
          <p:nvPr/>
        </p:nvSpPr>
        <p:spPr>
          <a:xfrm>
            <a:off x="4573181" y="5196301"/>
            <a:ext cx="6973667" cy="769441"/>
          </a:xfrm>
          <a:prstGeom prst="rect">
            <a:avLst/>
          </a:prstGeom>
          <a:noFill/>
        </p:spPr>
        <p:txBody>
          <a:bodyPr wrap="square" rtlCol="0">
            <a:spAutoFit/>
          </a:bodyPr>
          <a:lstStyle/>
          <a:p>
            <a:pPr algn="r"/>
            <a:endParaRPr lang="en-US" sz="4400" b="1" i="1" dirty="0">
              <a:solidFill>
                <a:srgbClr val="421C5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AF3A1F7-82BF-3775-68C1-03C02640C2DB}"/>
              </a:ext>
            </a:extLst>
          </p:cNvPr>
          <p:cNvSpPr txBox="1"/>
          <p:nvPr/>
        </p:nvSpPr>
        <p:spPr>
          <a:xfrm>
            <a:off x="416689" y="0"/>
            <a:ext cx="11292711" cy="6740307"/>
          </a:xfrm>
          <a:prstGeom prst="rect">
            <a:avLst/>
          </a:prstGeom>
          <a:noFill/>
        </p:spPr>
        <p:txBody>
          <a:bodyPr wrap="square">
            <a:spAutoFit/>
          </a:bodyPr>
          <a:lstStyle/>
          <a:p>
            <a:pPr rtl="0">
              <a:spcBef>
                <a:spcPts val="0"/>
              </a:spcBef>
              <a:spcAft>
                <a:spcPts val="0"/>
              </a:spcAft>
            </a:pPr>
            <a:r>
              <a:rPr lang="en-US" sz="4400" b="0" i="0" u="none" strike="noStrike" dirty="0">
                <a:solidFill>
                  <a:srgbClr val="1B1B1B"/>
                </a:solidFill>
                <a:effectLst/>
                <a:latin typeface="Arial" panose="020B0604020202020204" pitchFamily="34" charset="0"/>
              </a:rPr>
              <a:t>95% of our daily reactions and evaluations arise from the Subconscious</a:t>
            </a:r>
            <a:endParaRPr lang="en-US" sz="4400" b="0" dirty="0">
              <a:effectLst/>
            </a:endParaRPr>
          </a:p>
          <a:p>
            <a:pPr rtl="0">
              <a:spcBef>
                <a:spcPts val="0"/>
              </a:spcBef>
              <a:spcAft>
                <a:spcPts val="0"/>
              </a:spcAft>
            </a:pPr>
            <a:r>
              <a:rPr lang="en-US" sz="4400" b="0" i="0" u="none" strike="noStrike" dirty="0">
                <a:solidFill>
                  <a:srgbClr val="1B1B1B"/>
                </a:solidFill>
                <a:effectLst/>
                <a:latin typeface="Arial" panose="020B0604020202020204" pitchFamily="34" charset="0"/>
              </a:rPr>
              <a:t>	-our experience is filtered and interpreted by the Subconscious</a:t>
            </a:r>
            <a:endParaRPr lang="en-US" sz="4400" b="0" dirty="0">
              <a:effectLst/>
            </a:endParaRPr>
          </a:p>
          <a:p>
            <a:pPr rtl="0">
              <a:spcBef>
                <a:spcPts val="0"/>
              </a:spcBef>
              <a:spcAft>
                <a:spcPts val="0"/>
              </a:spcAft>
            </a:pPr>
            <a:r>
              <a:rPr lang="en-US" sz="4400" b="0" i="0" u="none" strike="noStrike" dirty="0">
                <a:solidFill>
                  <a:srgbClr val="1B1B1B"/>
                </a:solidFill>
                <a:effectLst/>
                <a:latin typeface="Arial" panose="020B0604020202020204" pitchFamily="34" charset="0"/>
              </a:rPr>
              <a:t>	- our current direction and evolution is determined by the Subconscious</a:t>
            </a:r>
          </a:p>
          <a:p>
            <a:pPr rtl="0">
              <a:spcBef>
                <a:spcPts val="0"/>
              </a:spcBef>
              <a:spcAft>
                <a:spcPts val="0"/>
              </a:spcAft>
            </a:pPr>
            <a:endParaRPr lang="en-US" sz="4400" dirty="0"/>
          </a:p>
          <a:p>
            <a:pPr rtl="0">
              <a:spcBef>
                <a:spcPts val="0"/>
              </a:spcBef>
              <a:spcAft>
                <a:spcPts val="0"/>
              </a:spcAft>
            </a:pPr>
            <a:r>
              <a:rPr lang="en-US" sz="4400" dirty="0"/>
              <a:t>5% - 10% of our experience and expression is conscious</a:t>
            </a:r>
            <a:endParaRPr lang="en-US" sz="4400" b="0" dirty="0">
              <a:effectLst/>
            </a:endParaRPr>
          </a:p>
          <a:p>
            <a:br>
              <a:rPr lang="en-US" b="0" dirty="0">
                <a:effectLst/>
              </a:rPr>
            </a:br>
            <a:endParaRPr lang="en-US" dirty="0"/>
          </a:p>
        </p:txBody>
      </p:sp>
    </p:spTree>
    <p:extLst>
      <p:ext uri="{BB962C8B-B14F-4D97-AF65-F5344CB8AC3E}">
        <p14:creationId xmlns:p14="http://schemas.microsoft.com/office/powerpoint/2010/main" val="30898432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EF6F6B-7C59-6C44-06E7-55ADD6FA7C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sp>
        <p:nvSpPr>
          <p:cNvPr id="7" name="TextBox 6">
            <a:extLst>
              <a:ext uri="{FF2B5EF4-FFF2-40B4-BE49-F238E27FC236}">
                <a16:creationId xmlns:a16="http://schemas.microsoft.com/office/drawing/2014/main" id="{72715845-E889-8021-AEF9-E7AB373BF318}"/>
              </a:ext>
            </a:extLst>
          </p:cNvPr>
          <p:cNvSpPr txBox="1"/>
          <p:nvPr/>
        </p:nvSpPr>
        <p:spPr>
          <a:xfrm>
            <a:off x="1257300" y="201568"/>
            <a:ext cx="9931400" cy="5570756"/>
          </a:xfrm>
          <a:prstGeom prst="rect">
            <a:avLst/>
          </a:prstGeom>
          <a:noFill/>
        </p:spPr>
        <p:txBody>
          <a:bodyPr wrap="square">
            <a:spAutoFit/>
          </a:bodyPr>
          <a:lstStyle/>
          <a:p>
            <a:pPr rtl="0">
              <a:spcBef>
                <a:spcPts val="0"/>
              </a:spcBef>
              <a:spcAft>
                <a:spcPts val="0"/>
              </a:spcAft>
            </a:pPr>
            <a:r>
              <a:rPr lang="en-US" sz="3200" b="0" i="0" u="none" strike="noStrike" dirty="0">
                <a:solidFill>
                  <a:srgbClr val="374151"/>
                </a:solidFill>
                <a:effectLst/>
                <a:latin typeface="Roboto" panose="02000000000000000000" pitchFamily="2" charset="0"/>
              </a:rPr>
              <a:t>The "poetic mind" that awakens within you, </a:t>
            </a:r>
          </a:p>
          <a:p>
            <a:pPr rtl="0">
              <a:spcBef>
                <a:spcPts val="0"/>
              </a:spcBef>
              <a:spcAft>
                <a:spcPts val="0"/>
              </a:spcAft>
            </a:pPr>
            <a:r>
              <a:rPr lang="en-US" sz="3200" b="0" i="0" u="none" strike="noStrike" dirty="0">
                <a:solidFill>
                  <a:srgbClr val="374151"/>
                </a:solidFill>
                <a:effectLst/>
                <a:latin typeface="Roboto" panose="02000000000000000000" pitchFamily="2" charset="0"/>
              </a:rPr>
              <a:t>Is a gateway to realms unseen and true. </a:t>
            </a:r>
          </a:p>
          <a:p>
            <a:pPr rtl="0">
              <a:spcBef>
                <a:spcPts val="0"/>
              </a:spcBef>
              <a:spcAft>
                <a:spcPts val="0"/>
              </a:spcAft>
            </a:pPr>
            <a:r>
              <a:rPr lang="en-US" sz="3200" b="0" i="0" u="none" strike="noStrike" dirty="0">
                <a:solidFill>
                  <a:srgbClr val="374151"/>
                </a:solidFill>
                <a:effectLst/>
                <a:latin typeface="Roboto" panose="02000000000000000000" pitchFamily="2" charset="0"/>
              </a:rPr>
              <a:t>It's a state of being where words take flight, </a:t>
            </a:r>
          </a:p>
          <a:p>
            <a:pPr rtl="0">
              <a:spcBef>
                <a:spcPts val="0"/>
              </a:spcBef>
              <a:spcAft>
                <a:spcPts val="0"/>
              </a:spcAft>
            </a:pPr>
            <a:r>
              <a:rPr lang="en-US" sz="3200" b="0" i="0" u="none" strike="noStrike" dirty="0">
                <a:solidFill>
                  <a:srgbClr val="374151"/>
                </a:solidFill>
                <a:effectLst/>
                <a:latin typeface="Roboto" panose="02000000000000000000" pitchFamily="2" charset="0"/>
              </a:rPr>
              <a:t>And emotions soar, dancing in divine light.</a:t>
            </a:r>
            <a:endParaRPr lang="en-US" sz="3200" b="0" dirty="0">
              <a:effectLst/>
            </a:endParaRPr>
          </a:p>
          <a:p>
            <a:pPr rtl="0">
              <a:spcBef>
                <a:spcPts val="0"/>
              </a:spcBef>
              <a:spcAft>
                <a:spcPts val="0"/>
              </a:spcAft>
            </a:pPr>
            <a:endParaRPr lang="en-US" sz="3200" b="0" i="0" u="none" strike="noStrike" dirty="0">
              <a:solidFill>
                <a:srgbClr val="374151"/>
              </a:solidFill>
              <a:effectLst/>
              <a:latin typeface="Roboto" panose="02000000000000000000" pitchFamily="2" charset="0"/>
            </a:endParaRPr>
          </a:p>
          <a:p>
            <a:pPr rtl="0">
              <a:spcBef>
                <a:spcPts val="0"/>
              </a:spcBef>
              <a:spcAft>
                <a:spcPts val="0"/>
              </a:spcAft>
            </a:pPr>
            <a:endParaRPr lang="en-US" sz="3200" b="0" i="0" u="none" strike="noStrike" dirty="0">
              <a:solidFill>
                <a:srgbClr val="374151"/>
              </a:solidFill>
              <a:effectLst/>
              <a:latin typeface="Roboto" panose="02000000000000000000" pitchFamily="2" charset="0"/>
            </a:endParaRPr>
          </a:p>
          <a:p>
            <a:pPr rtl="0">
              <a:spcBef>
                <a:spcPts val="0"/>
              </a:spcBef>
              <a:spcAft>
                <a:spcPts val="0"/>
              </a:spcAft>
            </a:pPr>
            <a:r>
              <a:rPr lang="en-US" sz="3200" b="0" i="0" u="none" strike="noStrike" dirty="0">
                <a:solidFill>
                  <a:srgbClr val="374151"/>
                </a:solidFill>
                <a:effectLst/>
                <a:latin typeface="Roboto" panose="02000000000000000000" pitchFamily="2" charset="0"/>
              </a:rPr>
              <a:t>The poetic mind is a doorway to the sublime, </a:t>
            </a:r>
          </a:p>
          <a:p>
            <a:pPr rtl="0">
              <a:spcBef>
                <a:spcPts val="0"/>
              </a:spcBef>
              <a:spcAft>
                <a:spcPts val="0"/>
              </a:spcAft>
            </a:pPr>
            <a:r>
              <a:rPr lang="en-US" sz="3200" b="0" i="0" u="none" strike="noStrike" dirty="0">
                <a:solidFill>
                  <a:srgbClr val="374151"/>
                </a:solidFill>
                <a:effectLst/>
                <a:latin typeface="Roboto" panose="02000000000000000000" pitchFamily="2" charset="0"/>
              </a:rPr>
              <a:t>Where the ordinary becomes extraordinary, </a:t>
            </a:r>
            <a:r>
              <a:rPr lang="en-US" sz="3200" dirty="0">
                <a:solidFill>
                  <a:srgbClr val="374151"/>
                </a:solidFill>
                <a:latin typeface="Roboto" panose="02000000000000000000" pitchFamily="2" charset="0"/>
              </a:rPr>
              <a:t>in</a:t>
            </a:r>
            <a:r>
              <a:rPr lang="en-US" sz="3200" b="0" i="0" u="none" strike="noStrike" dirty="0">
                <a:solidFill>
                  <a:srgbClr val="374151"/>
                </a:solidFill>
                <a:effectLst/>
                <a:latin typeface="Roboto" panose="02000000000000000000" pitchFamily="2" charset="0"/>
              </a:rPr>
              <a:t> time. </a:t>
            </a:r>
          </a:p>
          <a:p>
            <a:pPr rtl="0">
              <a:spcBef>
                <a:spcPts val="0"/>
              </a:spcBef>
              <a:spcAft>
                <a:spcPts val="0"/>
              </a:spcAft>
            </a:pPr>
            <a:r>
              <a:rPr lang="en-US" sz="3200" b="0" i="0" u="none" strike="noStrike" dirty="0">
                <a:solidFill>
                  <a:srgbClr val="374151"/>
                </a:solidFill>
                <a:effectLst/>
                <a:latin typeface="Roboto" panose="02000000000000000000" pitchFamily="2" charset="0"/>
              </a:rPr>
              <a:t>It reveals the wonders of life’s wonderous design, </a:t>
            </a:r>
          </a:p>
          <a:p>
            <a:pPr rtl="0">
              <a:spcBef>
                <a:spcPts val="0"/>
              </a:spcBef>
              <a:spcAft>
                <a:spcPts val="0"/>
              </a:spcAft>
            </a:pPr>
            <a:r>
              <a:rPr lang="en-US" sz="3200" b="0" i="0" u="none" strike="noStrike" dirty="0">
                <a:solidFill>
                  <a:srgbClr val="374151"/>
                </a:solidFill>
                <a:effectLst/>
                <a:latin typeface="Roboto" panose="02000000000000000000" pitchFamily="2" charset="0"/>
              </a:rPr>
              <a:t>Unveiling the mystical and the Divine.</a:t>
            </a:r>
            <a:endParaRPr lang="en-US" sz="3200" b="0" dirty="0">
              <a:effectLst/>
            </a:endParaRPr>
          </a:p>
          <a:p>
            <a:br>
              <a:rPr lang="en-US" dirty="0"/>
            </a:br>
            <a:endParaRPr lang="en-US" dirty="0"/>
          </a:p>
        </p:txBody>
      </p:sp>
    </p:spTree>
    <p:extLst>
      <p:ext uri="{BB962C8B-B14F-4D97-AF65-F5344CB8AC3E}">
        <p14:creationId xmlns:p14="http://schemas.microsoft.com/office/powerpoint/2010/main" val="41188730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A808CB-1EC5-3041-2EE4-86E86106E519}"/>
              </a:ext>
            </a:extLst>
          </p:cNvPr>
          <p:cNvPicPr>
            <a:picLocks noChangeAspect="1"/>
          </p:cNvPicPr>
          <p:nvPr/>
        </p:nvPicPr>
        <p:blipFill rotWithShape="1">
          <a:blip r:embed="rId3">
            <a:extLst>
              <a:ext uri="{28A0092B-C50C-407E-A947-70E740481C1C}">
                <a14:useLocalDpi xmlns:a14="http://schemas.microsoft.com/office/drawing/2010/main" val="0"/>
              </a:ext>
            </a:extLst>
          </a:blip>
          <a:srcRect l="787" r="787"/>
          <a:stretch/>
        </p:blipFill>
        <p:spPr>
          <a:xfrm>
            <a:off x="-1504" y="-169106"/>
            <a:ext cx="12191980" cy="6967612"/>
          </a:xfrm>
          <a:prstGeom prst="rect">
            <a:avLst/>
          </a:prstGeom>
        </p:spPr>
      </p:pic>
      <p:sp>
        <p:nvSpPr>
          <p:cNvPr id="2" name="TextBox 1">
            <a:extLst>
              <a:ext uri="{FF2B5EF4-FFF2-40B4-BE49-F238E27FC236}">
                <a16:creationId xmlns:a16="http://schemas.microsoft.com/office/drawing/2014/main" id="{6B592126-D61F-9E41-8986-B2EE14A10019}"/>
              </a:ext>
            </a:extLst>
          </p:cNvPr>
          <p:cNvSpPr txBox="1"/>
          <p:nvPr/>
        </p:nvSpPr>
        <p:spPr>
          <a:xfrm>
            <a:off x="4573181" y="5196301"/>
            <a:ext cx="6973667" cy="769441"/>
          </a:xfrm>
          <a:prstGeom prst="rect">
            <a:avLst/>
          </a:prstGeom>
          <a:noFill/>
        </p:spPr>
        <p:txBody>
          <a:bodyPr wrap="square" rtlCol="0">
            <a:spAutoFit/>
          </a:bodyPr>
          <a:lstStyle/>
          <a:p>
            <a:pPr algn="r"/>
            <a:endParaRPr lang="en-US" sz="4400" b="1" i="1" dirty="0">
              <a:solidFill>
                <a:srgbClr val="421C5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96FE0DE-822F-0FF3-07B9-577C69E13280}"/>
              </a:ext>
            </a:extLst>
          </p:cNvPr>
          <p:cNvSpPr txBox="1"/>
          <p:nvPr/>
        </p:nvSpPr>
        <p:spPr>
          <a:xfrm>
            <a:off x="645152" y="-77108"/>
            <a:ext cx="8498848" cy="6209392"/>
          </a:xfrm>
          <a:prstGeom prst="rect">
            <a:avLst/>
          </a:prstGeom>
          <a:noFill/>
        </p:spPr>
        <p:txBody>
          <a:bodyPr wrap="square">
            <a:spAutoFit/>
          </a:bodyPr>
          <a:lstStyle/>
          <a:p>
            <a:pPr rtl="0">
              <a:spcBef>
                <a:spcPts val="0"/>
              </a:spcBef>
              <a:spcAft>
                <a:spcPts val="1500"/>
              </a:spcAft>
            </a:pPr>
            <a:r>
              <a:rPr lang="en-US" sz="3600" b="0" i="0" u="none" strike="noStrike" dirty="0">
                <a:solidFill>
                  <a:srgbClr val="374151"/>
                </a:solidFill>
                <a:effectLst/>
                <a:latin typeface="Roboto" panose="02000000000000000000" pitchFamily="2" charset="0"/>
              </a:rPr>
              <a:t>Embracing the Journey: From Seekers to Finders on the Spiritual Path</a:t>
            </a:r>
            <a:endParaRPr lang="en-US" sz="3600" b="0" dirty="0">
              <a:effectLst/>
            </a:endParaRPr>
          </a:p>
          <a:p>
            <a:pPr marL="400050" indent="-400050" rtl="0">
              <a:spcBef>
                <a:spcPts val="1500"/>
              </a:spcBef>
              <a:spcAft>
                <a:spcPts val="0"/>
              </a:spcAft>
              <a:buAutoNum type="romanUcPeriod"/>
            </a:pPr>
            <a:r>
              <a:rPr lang="en-US" sz="3600" b="0" i="0" u="none" strike="noStrike" dirty="0">
                <a:solidFill>
                  <a:srgbClr val="374151"/>
                </a:solidFill>
                <a:effectLst/>
                <a:latin typeface="Roboto" panose="02000000000000000000" pitchFamily="2" charset="0"/>
              </a:rPr>
              <a:t>The Nature of the Journey:</a:t>
            </a:r>
          </a:p>
          <a:p>
            <a:pPr rtl="0">
              <a:spcBef>
                <a:spcPts val="1500"/>
              </a:spcBef>
              <a:spcAft>
                <a:spcPts val="0"/>
              </a:spcAft>
            </a:pPr>
            <a:endParaRPr lang="en-US" sz="3600" b="0" i="0" u="none" strike="noStrike" dirty="0">
              <a:solidFill>
                <a:srgbClr val="374151"/>
              </a:solidFill>
              <a:effectLst/>
              <a:latin typeface="Roboto" panose="02000000000000000000" pitchFamily="2" charset="0"/>
            </a:endParaRPr>
          </a:p>
          <a:p>
            <a:pPr rtl="0">
              <a:spcBef>
                <a:spcPts val="0"/>
              </a:spcBef>
              <a:spcAft>
                <a:spcPts val="0"/>
              </a:spcAft>
            </a:pPr>
            <a:r>
              <a:rPr lang="en-US" sz="3600" b="0" i="0" u="none" strike="noStrike" dirty="0">
                <a:solidFill>
                  <a:srgbClr val="374151"/>
                </a:solidFill>
                <a:effectLst/>
                <a:latin typeface="Roboto" panose="02000000000000000000" pitchFamily="2" charset="0"/>
              </a:rPr>
              <a:t>II. The Role of Seeking:</a:t>
            </a:r>
            <a:endParaRPr lang="en-US" sz="3600" b="0" dirty="0">
              <a:effectLst/>
            </a:endParaRPr>
          </a:p>
          <a:p>
            <a:pPr rtl="0">
              <a:spcBef>
                <a:spcPts val="0"/>
              </a:spcBef>
              <a:spcAft>
                <a:spcPts val="0"/>
              </a:spcAft>
            </a:pPr>
            <a:endParaRPr lang="en-US" sz="3600" b="0" i="0" u="none" strike="noStrike" dirty="0">
              <a:solidFill>
                <a:srgbClr val="374151"/>
              </a:solidFill>
              <a:effectLst/>
              <a:latin typeface="Roboto" panose="02000000000000000000" pitchFamily="2" charset="0"/>
            </a:endParaRPr>
          </a:p>
          <a:p>
            <a:pPr rtl="0">
              <a:spcBef>
                <a:spcPts val="0"/>
              </a:spcBef>
              <a:spcAft>
                <a:spcPts val="0"/>
              </a:spcAft>
            </a:pPr>
            <a:r>
              <a:rPr lang="en-US" sz="3600" b="0" i="0" u="none" strike="noStrike" dirty="0">
                <a:solidFill>
                  <a:srgbClr val="374151"/>
                </a:solidFill>
                <a:effectLst/>
                <a:latin typeface="Roboto" panose="02000000000000000000" pitchFamily="2" charset="0"/>
              </a:rPr>
              <a:t>III. Becoming Finders: </a:t>
            </a:r>
          </a:p>
          <a:p>
            <a:pPr rtl="0">
              <a:spcBef>
                <a:spcPts val="0"/>
              </a:spcBef>
              <a:spcAft>
                <a:spcPts val="0"/>
              </a:spcAft>
            </a:pPr>
            <a:endParaRPr lang="en-US" sz="3600" dirty="0">
              <a:solidFill>
                <a:srgbClr val="374151"/>
              </a:solidFill>
              <a:latin typeface="Roboto" panose="02000000000000000000" pitchFamily="2" charset="0"/>
            </a:endParaRPr>
          </a:p>
          <a:p>
            <a:pPr rtl="0">
              <a:spcBef>
                <a:spcPts val="0"/>
              </a:spcBef>
              <a:spcAft>
                <a:spcPts val="0"/>
              </a:spcAft>
            </a:pPr>
            <a:r>
              <a:rPr lang="en-US" sz="3600" b="0" i="0" u="none" strike="noStrike" dirty="0">
                <a:solidFill>
                  <a:srgbClr val="374151"/>
                </a:solidFill>
                <a:effectLst/>
                <a:latin typeface="Roboto" panose="02000000000000000000" pitchFamily="2" charset="0"/>
              </a:rPr>
              <a:t>IV. The Gifts of Becoming Finders:</a:t>
            </a:r>
            <a:endParaRPr lang="en-US" sz="3600" b="0" dirty="0">
              <a:effectLst/>
            </a:endParaRPr>
          </a:p>
          <a:p>
            <a:br>
              <a:rPr lang="en-US" dirty="0"/>
            </a:br>
            <a:endParaRPr lang="en-US" dirty="0"/>
          </a:p>
        </p:txBody>
      </p:sp>
    </p:spTree>
    <p:extLst>
      <p:ext uri="{BB962C8B-B14F-4D97-AF65-F5344CB8AC3E}">
        <p14:creationId xmlns:p14="http://schemas.microsoft.com/office/powerpoint/2010/main" val="3205571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D4EF2C-5082-AFDF-3839-131131C7C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23AF4DBA-EBF3-A894-30F8-6B60B8B5F52D}"/>
              </a:ext>
            </a:extLst>
          </p:cNvPr>
          <p:cNvPicPr>
            <a:picLocks noChangeAspect="1"/>
          </p:cNvPicPr>
          <p:nvPr/>
        </p:nvPicPr>
        <p:blipFill>
          <a:blip r:embed="rId3"/>
          <a:stretch>
            <a:fillRect/>
          </a:stretch>
        </p:blipFill>
        <p:spPr>
          <a:xfrm>
            <a:off x="2034188" y="1417145"/>
            <a:ext cx="8123624" cy="4023709"/>
          </a:xfrm>
          <a:prstGeom prst="rect">
            <a:avLst/>
          </a:prstGeom>
        </p:spPr>
      </p:pic>
    </p:spTree>
    <p:extLst>
      <p:ext uri="{BB962C8B-B14F-4D97-AF65-F5344CB8AC3E}">
        <p14:creationId xmlns:p14="http://schemas.microsoft.com/office/powerpoint/2010/main" val="8775825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A808CB-1EC5-3041-2EE4-86E86106E519}"/>
              </a:ext>
            </a:extLst>
          </p:cNvPr>
          <p:cNvPicPr>
            <a:picLocks noChangeAspect="1"/>
          </p:cNvPicPr>
          <p:nvPr/>
        </p:nvPicPr>
        <p:blipFill rotWithShape="1">
          <a:blip r:embed="rId3">
            <a:extLst>
              <a:ext uri="{28A0092B-C50C-407E-A947-70E740481C1C}">
                <a14:useLocalDpi xmlns:a14="http://schemas.microsoft.com/office/drawing/2010/main" val="0"/>
              </a:ext>
            </a:extLst>
          </a:blip>
          <a:srcRect l="787" r="787"/>
          <a:stretch/>
        </p:blipFill>
        <p:spPr>
          <a:xfrm>
            <a:off x="-1504" y="-169106"/>
            <a:ext cx="12191980" cy="6967612"/>
          </a:xfrm>
          <a:prstGeom prst="rect">
            <a:avLst/>
          </a:prstGeom>
        </p:spPr>
      </p:pic>
      <p:sp>
        <p:nvSpPr>
          <p:cNvPr id="2" name="TextBox 1">
            <a:extLst>
              <a:ext uri="{FF2B5EF4-FFF2-40B4-BE49-F238E27FC236}">
                <a16:creationId xmlns:a16="http://schemas.microsoft.com/office/drawing/2014/main" id="{6B592126-D61F-9E41-8986-B2EE14A10019}"/>
              </a:ext>
            </a:extLst>
          </p:cNvPr>
          <p:cNvSpPr txBox="1"/>
          <p:nvPr/>
        </p:nvSpPr>
        <p:spPr>
          <a:xfrm>
            <a:off x="4573181" y="5196301"/>
            <a:ext cx="6973667" cy="769441"/>
          </a:xfrm>
          <a:prstGeom prst="rect">
            <a:avLst/>
          </a:prstGeom>
          <a:noFill/>
        </p:spPr>
        <p:txBody>
          <a:bodyPr wrap="square" rtlCol="0">
            <a:spAutoFit/>
          </a:bodyPr>
          <a:lstStyle/>
          <a:p>
            <a:pPr algn="r"/>
            <a:endParaRPr lang="en-US" sz="4400" b="1" i="1" dirty="0">
              <a:solidFill>
                <a:srgbClr val="421C5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9305842-8A96-5A69-CA46-A126F0C68573}"/>
              </a:ext>
            </a:extLst>
          </p:cNvPr>
          <p:cNvSpPr txBox="1"/>
          <p:nvPr/>
        </p:nvSpPr>
        <p:spPr>
          <a:xfrm>
            <a:off x="1030147" y="59494"/>
            <a:ext cx="10516701" cy="6771084"/>
          </a:xfrm>
          <a:prstGeom prst="rect">
            <a:avLst/>
          </a:prstGeom>
          <a:noFill/>
        </p:spPr>
        <p:txBody>
          <a:bodyPr wrap="square">
            <a:spAutoFit/>
          </a:bodyPr>
          <a:lstStyle/>
          <a:p>
            <a:pPr rtl="0">
              <a:spcBef>
                <a:spcPts val="0"/>
              </a:spcBef>
              <a:spcAft>
                <a:spcPts val="1500"/>
              </a:spcAft>
            </a:pPr>
            <a:r>
              <a:rPr lang="en-US" sz="4000" b="0" i="0" u="none" strike="noStrike" dirty="0">
                <a:solidFill>
                  <a:srgbClr val="374151"/>
                </a:solidFill>
                <a:effectLst/>
                <a:latin typeface="Roboto" panose="02000000000000000000" pitchFamily="2" charset="0"/>
              </a:rPr>
              <a:t>The Finder is Realized by: </a:t>
            </a:r>
            <a:endParaRPr lang="en-US" sz="4000" b="0" dirty="0">
              <a:effectLst/>
            </a:endParaRPr>
          </a:p>
          <a:p>
            <a:pPr rtl="0">
              <a:spcBef>
                <a:spcPts val="0"/>
              </a:spcBef>
              <a:spcAft>
                <a:spcPts val="1500"/>
              </a:spcAft>
            </a:pPr>
            <a:r>
              <a:rPr lang="en-US" sz="4000" b="0" i="0" u="none" strike="noStrike" dirty="0">
                <a:solidFill>
                  <a:srgbClr val="374151"/>
                </a:solidFill>
                <a:effectLst/>
                <a:latin typeface="Roboto" panose="02000000000000000000" pitchFamily="2" charset="0"/>
              </a:rPr>
              <a:t>	- Reprogramming the subconscious mind requires consistent and focused repetition of positive Truths and </a:t>
            </a:r>
            <a:r>
              <a:rPr lang="en-US" sz="4000" b="0" i="1" u="none" strike="noStrike" dirty="0">
                <a:solidFill>
                  <a:srgbClr val="374151"/>
                </a:solidFill>
                <a:effectLst/>
                <a:latin typeface="Roboto" panose="02000000000000000000" pitchFamily="2" charset="0"/>
              </a:rPr>
              <a:t>affirmations</a:t>
            </a:r>
            <a:r>
              <a:rPr lang="en-US" sz="4000" b="0" i="0" u="none" strike="noStrike" dirty="0">
                <a:solidFill>
                  <a:srgbClr val="374151"/>
                </a:solidFill>
                <a:effectLst/>
                <a:latin typeface="Roboto" panose="02000000000000000000" pitchFamily="2" charset="0"/>
              </a:rPr>
              <a:t> that align with the desired change  OR profound experiences, revelations and miracles.</a:t>
            </a:r>
            <a:r>
              <a:rPr lang="en-US" sz="1800" b="0" i="0" u="none" strike="noStrike" dirty="0">
                <a:solidFill>
                  <a:srgbClr val="374151"/>
                </a:solidFill>
                <a:effectLst/>
                <a:latin typeface="Roboto" panose="02000000000000000000" pitchFamily="2" charset="0"/>
              </a:rPr>
              <a:t>. </a:t>
            </a:r>
            <a:endParaRPr lang="en-US" b="0" dirty="0">
              <a:effectLst/>
            </a:endParaRPr>
          </a:p>
          <a:p>
            <a:pPr rtl="0">
              <a:spcBef>
                <a:spcPts val="0"/>
              </a:spcBef>
              <a:spcAft>
                <a:spcPts val="0"/>
              </a:spcAft>
            </a:pPr>
            <a:br>
              <a:rPr lang="en-US" dirty="0"/>
            </a:br>
            <a:r>
              <a:rPr lang="en-US" sz="1800" b="0" i="0" u="none" strike="noStrike" dirty="0">
                <a:solidFill>
                  <a:srgbClr val="374151"/>
                </a:solidFill>
                <a:effectLst/>
                <a:latin typeface="Roboto" panose="02000000000000000000" pitchFamily="2" charset="0"/>
              </a:rPr>
              <a:t>Pick one affirmation and start your day with it and remember often during your day. </a:t>
            </a:r>
            <a:endParaRPr lang="en-US" b="0" dirty="0">
              <a:effectLst/>
            </a:endParaRPr>
          </a:p>
          <a:p>
            <a:pPr rtl="0">
              <a:spcBef>
                <a:spcPts val="0"/>
              </a:spcBef>
              <a:spcAft>
                <a:spcPts val="1500"/>
              </a:spcAft>
            </a:pPr>
            <a:endParaRPr lang="en-US" sz="1800" b="0" i="0" u="none" strike="noStrike" dirty="0">
              <a:solidFill>
                <a:srgbClr val="374151"/>
              </a:solidFill>
              <a:effectLst/>
              <a:latin typeface="Roboto" panose="02000000000000000000" pitchFamily="2" charset="0"/>
            </a:endParaRPr>
          </a:p>
          <a:p>
            <a:pPr rtl="0">
              <a:spcBef>
                <a:spcPts val="0"/>
              </a:spcBef>
              <a:spcAft>
                <a:spcPts val="1500"/>
              </a:spcAft>
            </a:pPr>
            <a:r>
              <a:rPr lang="en-US" sz="1800" b="0" i="0" u="none" strike="noStrike" dirty="0">
                <a:solidFill>
                  <a:srgbClr val="374151"/>
                </a:solidFill>
                <a:effectLst/>
                <a:latin typeface="Roboto" panose="02000000000000000000" pitchFamily="2" charset="0"/>
              </a:rPr>
              <a:t>Just before sleeping, review the affirmation and consider how effective you were expressing it in your life. If you are satisfied, then go on to the next one.</a:t>
            </a:r>
            <a:endParaRPr lang="en-US" b="0" dirty="0">
              <a:effectLst/>
            </a:endParaRPr>
          </a:p>
          <a:p>
            <a:br>
              <a:rPr lang="en-US" dirty="0"/>
            </a:br>
            <a:br>
              <a:rPr lang="en-US" dirty="0"/>
            </a:br>
            <a:endParaRPr lang="en-US" dirty="0"/>
          </a:p>
        </p:txBody>
      </p:sp>
    </p:spTree>
    <p:extLst>
      <p:ext uri="{BB962C8B-B14F-4D97-AF65-F5344CB8AC3E}">
        <p14:creationId xmlns:p14="http://schemas.microsoft.com/office/powerpoint/2010/main" val="17694070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4D1184-2D54-A952-614A-43512EAC39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black">
                    <a:tint val="75000"/>
                  </a:prst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1" i="0" u="none" strike="noStrike" kern="1200" cap="all" spc="100" normalizeH="0" baseline="0" noProof="0" dirty="0">
              <a:ln>
                <a:noFill/>
              </a:ln>
              <a:solidFill>
                <a:prstClr val="black">
                  <a:tint val="75000"/>
                </a:prstClr>
              </a:solidFill>
              <a:effectLst/>
              <a:uLnTx/>
              <a:uFillTx/>
              <a:latin typeface="Univers"/>
              <a:ea typeface="+mn-ea"/>
              <a:cs typeface="+mn-cs"/>
            </a:endParaRPr>
          </a:p>
        </p:txBody>
      </p:sp>
      <p:sp>
        <p:nvSpPr>
          <p:cNvPr id="4" name="TextBox 3">
            <a:extLst>
              <a:ext uri="{FF2B5EF4-FFF2-40B4-BE49-F238E27FC236}">
                <a16:creationId xmlns:a16="http://schemas.microsoft.com/office/drawing/2014/main" id="{C3347012-5A49-0223-44FD-0429E356852D}"/>
              </a:ext>
            </a:extLst>
          </p:cNvPr>
          <p:cNvSpPr txBox="1"/>
          <p:nvPr/>
        </p:nvSpPr>
        <p:spPr>
          <a:xfrm>
            <a:off x="1149530" y="571501"/>
            <a:ext cx="7994469" cy="6017032"/>
          </a:xfrm>
          <a:prstGeom prst="rect">
            <a:avLst/>
          </a:prstGeom>
          <a:noFill/>
        </p:spPr>
        <p:txBody>
          <a:bodyPr wrap="square">
            <a:spAutoFit/>
          </a:bodyPr>
          <a:lstStyle/>
          <a:p>
            <a:pPr rtl="0">
              <a:spcBef>
                <a:spcPts val="0"/>
              </a:spcBef>
              <a:spcAft>
                <a:spcPts val="0"/>
              </a:spcAft>
            </a:pPr>
            <a:r>
              <a:rPr lang="en-US" sz="1800" b="0" i="0" u="none" strike="noStrike" dirty="0">
                <a:solidFill>
                  <a:srgbClr val="374151"/>
                </a:solidFill>
                <a:effectLst/>
                <a:latin typeface="Roboto" panose="02000000000000000000" pitchFamily="2" charset="0"/>
              </a:rPr>
              <a:t>Here is an affirmation practice that incorporates the five principles of New Thought Unity:</a:t>
            </a:r>
          </a:p>
          <a:p>
            <a:pPr rtl="0">
              <a:spcBef>
                <a:spcPts val="0"/>
              </a:spcBef>
              <a:spcAft>
                <a:spcPts val="0"/>
              </a:spcAft>
            </a:pPr>
            <a:endParaRPr lang="en-US" b="0" dirty="0">
              <a:effectLst/>
            </a:endParaRPr>
          </a:p>
          <a:p>
            <a:pPr rtl="0">
              <a:spcBef>
                <a:spcPts val="0"/>
              </a:spcBef>
              <a:spcAft>
                <a:spcPts val="0"/>
              </a:spcAft>
            </a:pPr>
            <a:r>
              <a:rPr lang="en-US" dirty="0">
                <a:solidFill>
                  <a:srgbClr val="374151"/>
                </a:solidFill>
                <a:latin typeface="Roboto" panose="02000000000000000000" pitchFamily="2" charset="0"/>
              </a:rPr>
              <a:t>Step</a:t>
            </a:r>
            <a:r>
              <a:rPr lang="en-US" sz="1800" b="0" i="0" u="none" strike="noStrike" dirty="0">
                <a:solidFill>
                  <a:srgbClr val="374151"/>
                </a:solidFill>
                <a:effectLst/>
                <a:latin typeface="Roboto" panose="02000000000000000000" pitchFamily="2" charset="0"/>
              </a:rPr>
              <a:t> 1: "There is only one Presence and one Power active as the Universe and in my life. I am one with the Divine Flow of abundance and love."</a:t>
            </a:r>
            <a:endParaRPr lang="en-US" b="0" dirty="0">
              <a:effectLst/>
            </a:endParaRPr>
          </a:p>
          <a:p>
            <a:pPr rtl="0">
              <a:spcBef>
                <a:spcPts val="0"/>
              </a:spcBef>
              <a:spcAft>
                <a:spcPts val="0"/>
              </a:spcAft>
            </a:pPr>
            <a:endParaRPr lang="en-US" sz="1800" b="0" i="0" u="none" strike="noStrike" dirty="0">
              <a:solidFill>
                <a:srgbClr val="374151"/>
              </a:solidFill>
              <a:effectLst/>
              <a:latin typeface="Roboto" panose="02000000000000000000" pitchFamily="2" charset="0"/>
            </a:endParaRPr>
          </a:p>
          <a:p>
            <a:pPr rtl="0">
              <a:spcBef>
                <a:spcPts val="0"/>
              </a:spcBef>
              <a:spcAft>
                <a:spcPts val="0"/>
              </a:spcAft>
            </a:pPr>
            <a:r>
              <a:rPr lang="en-US" dirty="0">
                <a:solidFill>
                  <a:srgbClr val="374151"/>
                </a:solidFill>
                <a:latin typeface="Roboto" panose="02000000000000000000" pitchFamily="2" charset="0"/>
              </a:rPr>
              <a:t>Step</a:t>
            </a:r>
            <a:r>
              <a:rPr lang="en-US" sz="1800" b="0" i="0" u="none" strike="noStrike" dirty="0">
                <a:solidFill>
                  <a:srgbClr val="374151"/>
                </a:solidFill>
                <a:effectLst/>
                <a:latin typeface="Roboto" panose="02000000000000000000" pitchFamily="2" charset="0"/>
              </a:rPr>
              <a:t> 2: "My essence is of the Divine; therefore, I am inherently good. I embrace my divine nature and radiate love and goodness to all."</a:t>
            </a:r>
            <a:endParaRPr lang="en-US" b="0" dirty="0">
              <a:effectLst/>
            </a:endParaRPr>
          </a:p>
          <a:p>
            <a:pPr rtl="0">
              <a:spcBef>
                <a:spcPts val="0"/>
              </a:spcBef>
              <a:spcAft>
                <a:spcPts val="0"/>
              </a:spcAft>
            </a:pPr>
            <a:endParaRPr lang="en-US" sz="1800" b="0" i="0" u="none" strike="noStrike" dirty="0">
              <a:solidFill>
                <a:srgbClr val="374151"/>
              </a:solidFill>
              <a:effectLst/>
              <a:latin typeface="Roboto" panose="02000000000000000000" pitchFamily="2" charset="0"/>
            </a:endParaRPr>
          </a:p>
          <a:p>
            <a:pPr rtl="0">
              <a:spcBef>
                <a:spcPts val="0"/>
              </a:spcBef>
              <a:spcAft>
                <a:spcPts val="0"/>
              </a:spcAft>
            </a:pPr>
            <a:r>
              <a:rPr lang="en-US" dirty="0">
                <a:solidFill>
                  <a:srgbClr val="374151"/>
                </a:solidFill>
                <a:latin typeface="Roboto" panose="02000000000000000000" pitchFamily="2" charset="0"/>
              </a:rPr>
              <a:t>Step</a:t>
            </a:r>
            <a:r>
              <a:rPr lang="en-US" sz="1800" b="0" i="0" u="none" strike="noStrike" dirty="0">
                <a:solidFill>
                  <a:srgbClr val="374151"/>
                </a:solidFill>
                <a:effectLst/>
                <a:latin typeface="Roboto" panose="02000000000000000000" pitchFamily="2" charset="0"/>
              </a:rPr>
              <a:t> 3: "As a co-creator with the Divine, I harness the power of my thoughts to manifest a reality aligned with my highest good. I choose thoughts of joy, abundance, and peace."</a:t>
            </a:r>
            <a:endParaRPr lang="en-US" b="0" dirty="0">
              <a:effectLst/>
            </a:endParaRPr>
          </a:p>
          <a:p>
            <a:pPr rtl="0">
              <a:spcBef>
                <a:spcPts val="0"/>
              </a:spcBef>
              <a:spcAft>
                <a:spcPts val="1500"/>
              </a:spcAft>
            </a:pPr>
            <a:endParaRPr lang="en-US" dirty="0">
              <a:solidFill>
                <a:srgbClr val="374151"/>
              </a:solidFill>
              <a:latin typeface="Roboto" panose="02000000000000000000" pitchFamily="2" charset="0"/>
            </a:endParaRPr>
          </a:p>
          <a:p>
            <a:pPr rtl="0">
              <a:spcBef>
                <a:spcPts val="0"/>
              </a:spcBef>
              <a:spcAft>
                <a:spcPts val="1500"/>
              </a:spcAft>
            </a:pPr>
            <a:r>
              <a:rPr lang="en-US" dirty="0">
                <a:solidFill>
                  <a:srgbClr val="374151"/>
                </a:solidFill>
                <a:latin typeface="Roboto" panose="02000000000000000000" pitchFamily="2" charset="0"/>
              </a:rPr>
              <a:t>Step</a:t>
            </a:r>
            <a:r>
              <a:rPr lang="en-US" sz="1800" b="0" i="0" u="none" strike="noStrike" dirty="0">
                <a:solidFill>
                  <a:srgbClr val="374151"/>
                </a:solidFill>
                <a:effectLst/>
                <a:latin typeface="Roboto" panose="02000000000000000000" pitchFamily="2" charset="0"/>
              </a:rPr>
              <a:t> 4: "Through prayer and meditation, I align my heart-mind with God's infinite wisdom and guidance. I open myself to receive divine inspiration and clarity."</a:t>
            </a:r>
            <a:endParaRPr lang="en-US" b="0" dirty="0">
              <a:effectLst/>
            </a:endParaRPr>
          </a:p>
          <a:p>
            <a:endParaRPr lang="en-US" dirty="0"/>
          </a:p>
          <a:p>
            <a:r>
              <a:rPr lang="en-US" dirty="0">
                <a:solidFill>
                  <a:srgbClr val="374151"/>
                </a:solidFill>
                <a:latin typeface="Roboto" panose="02000000000000000000" pitchFamily="2" charset="0"/>
              </a:rPr>
              <a:t>Awareness</a:t>
            </a:r>
            <a:r>
              <a:rPr lang="en-US" sz="1800" b="0" i="0" u="none" strike="noStrike" dirty="0">
                <a:solidFill>
                  <a:srgbClr val="374151"/>
                </a:solidFill>
                <a:effectLst/>
                <a:latin typeface="Roboto" panose="02000000000000000000" pitchFamily="2" charset="0"/>
              </a:rPr>
              <a:t>: “I am not the body. </a:t>
            </a:r>
            <a:r>
              <a:rPr lang="en-US" dirty="0">
                <a:solidFill>
                  <a:srgbClr val="374151"/>
                </a:solidFill>
                <a:latin typeface="Roboto" panose="02000000000000000000" pitchFamily="2" charset="0"/>
              </a:rPr>
              <a:t>Body will sleep my soul awakens to my spirit rising above the body</a:t>
            </a:r>
            <a:r>
              <a:rPr lang="en-US" sz="1800" b="0" i="0" u="none" strike="noStrike" dirty="0">
                <a:solidFill>
                  <a:srgbClr val="374151"/>
                </a:solidFill>
                <a:effectLst/>
                <a:latin typeface="Roboto" panose="02000000000000000000" pitchFamily="2" charset="0"/>
              </a:rPr>
              <a:t>."</a:t>
            </a:r>
            <a:endParaRPr lang="en-US" b="0" dirty="0">
              <a:effectLst/>
            </a:endParaRPr>
          </a:p>
          <a:p>
            <a:endParaRPr lang="en-US" dirty="0"/>
          </a:p>
        </p:txBody>
      </p:sp>
    </p:spTree>
    <p:extLst>
      <p:ext uri="{BB962C8B-B14F-4D97-AF65-F5344CB8AC3E}">
        <p14:creationId xmlns:p14="http://schemas.microsoft.com/office/powerpoint/2010/main" val="33458358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A808CB-1EC5-3041-2EE4-86E86106E519}"/>
              </a:ext>
            </a:extLst>
          </p:cNvPr>
          <p:cNvPicPr>
            <a:picLocks noChangeAspect="1"/>
          </p:cNvPicPr>
          <p:nvPr/>
        </p:nvPicPr>
        <p:blipFill rotWithShape="1">
          <a:blip r:embed="rId3">
            <a:extLst>
              <a:ext uri="{28A0092B-C50C-407E-A947-70E740481C1C}">
                <a14:useLocalDpi xmlns:a14="http://schemas.microsoft.com/office/drawing/2010/main" val="0"/>
              </a:ext>
            </a:extLst>
          </a:blip>
          <a:srcRect l="787" r="787"/>
          <a:stretch/>
        </p:blipFill>
        <p:spPr>
          <a:xfrm>
            <a:off x="-1504" y="-169106"/>
            <a:ext cx="12191980" cy="6967612"/>
          </a:xfrm>
          <a:prstGeom prst="rect">
            <a:avLst/>
          </a:prstGeom>
        </p:spPr>
      </p:pic>
      <p:sp>
        <p:nvSpPr>
          <p:cNvPr id="2" name="TextBox 1">
            <a:extLst>
              <a:ext uri="{FF2B5EF4-FFF2-40B4-BE49-F238E27FC236}">
                <a16:creationId xmlns:a16="http://schemas.microsoft.com/office/drawing/2014/main" id="{6B592126-D61F-9E41-8986-B2EE14A10019}"/>
              </a:ext>
            </a:extLst>
          </p:cNvPr>
          <p:cNvSpPr txBox="1"/>
          <p:nvPr/>
        </p:nvSpPr>
        <p:spPr>
          <a:xfrm>
            <a:off x="4573181" y="5196301"/>
            <a:ext cx="6973667" cy="769441"/>
          </a:xfrm>
          <a:prstGeom prst="rect">
            <a:avLst/>
          </a:prstGeom>
          <a:noFill/>
        </p:spPr>
        <p:txBody>
          <a:bodyPr wrap="square" rtlCol="0">
            <a:spAutoFit/>
          </a:bodyPr>
          <a:lstStyle/>
          <a:p>
            <a:pPr algn="r"/>
            <a:endParaRPr lang="en-US" sz="4400" b="1" i="1" dirty="0">
              <a:solidFill>
                <a:srgbClr val="421C5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5B579AF6-0885-9A2E-33E9-1555C51C639A}"/>
              </a:ext>
            </a:extLst>
          </p:cNvPr>
          <p:cNvSpPr txBox="1">
            <a:spLocks/>
          </p:cNvSpPr>
          <p:nvPr/>
        </p:nvSpPr>
        <p:spPr>
          <a:xfrm>
            <a:off x="544010" y="59494"/>
            <a:ext cx="11516810" cy="643390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500"/>
              </a:spcAft>
            </a:pPr>
            <a:r>
              <a:rPr lang="en-US" sz="4400" dirty="0">
                <a:solidFill>
                  <a:srgbClr val="000000"/>
                </a:solidFill>
                <a:latin typeface="Roboto" panose="02000000000000000000" pitchFamily="2" charset="0"/>
              </a:rPr>
              <a:t>The Mystic Proclamation: </a:t>
            </a:r>
            <a:endParaRPr lang="en-US" sz="4400" dirty="0"/>
          </a:p>
          <a:p>
            <a:pPr marL="0" indent="0">
              <a:spcBef>
                <a:spcPts val="0"/>
              </a:spcBef>
              <a:spcAft>
                <a:spcPts val="1500"/>
              </a:spcAft>
              <a:buFont typeface="Arial" panose="020B0604020202020204" pitchFamily="34" charset="0"/>
              <a:buNone/>
            </a:pPr>
            <a:r>
              <a:rPr lang="en-US" sz="6000" dirty="0">
                <a:solidFill>
                  <a:srgbClr val="000000"/>
                </a:solidFill>
                <a:latin typeface="Roboto" panose="02000000000000000000" pitchFamily="2" charset="0"/>
              </a:rPr>
              <a:t>I embrace and affirm the grandeur, beauty, and intensity of the Eternal Reality within me. </a:t>
            </a:r>
          </a:p>
          <a:p>
            <a:pPr marL="0" indent="0">
              <a:spcBef>
                <a:spcPts val="0"/>
              </a:spcBef>
              <a:spcAft>
                <a:spcPts val="1500"/>
              </a:spcAft>
              <a:buFont typeface="Arial" panose="020B0604020202020204" pitchFamily="34" charset="0"/>
              <a:buNone/>
            </a:pPr>
            <a:endParaRPr lang="en-US" sz="6000" dirty="0">
              <a:solidFill>
                <a:srgbClr val="000000"/>
              </a:solidFill>
              <a:latin typeface="Roboto" panose="02000000000000000000" pitchFamily="2" charset="0"/>
            </a:endParaRPr>
          </a:p>
          <a:p>
            <a:pPr marL="0" indent="0">
              <a:spcBef>
                <a:spcPts val="0"/>
              </a:spcBef>
              <a:spcAft>
                <a:spcPts val="1500"/>
              </a:spcAft>
              <a:buFont typeface="Arial" panose="020B0604020202020204" pitchFamily="34" charset="0"/>
              <a:buNone/>
            </a:pPr>
            <a:r>
              <a:rPr lang="en-US" sz="6000" dirty="0">
                <a:solidFill>
                  <a:srgbClr val="000000"/>
                </a:solidFill>
                <a:latin typeface="Roboto" panose="02000000000000000000" pitchFamily="2" charset="0"/>
              </a:rPr>
              <a:t>My existence radiates the living wonder of this Divine Presence.</a:t>
            </a:r>
            <a:br>
              <a:rPr lang="en-US" sz="4800" dirty="0"/>
            </a:br>
            <a:endParaRPr lang="en-US" sz="5400" dirty="0">
              <a:latin typeface="Ariel"/>
            </a:endParaRPr>
          </a:p>
        </p:txBody>
      </p:sp>
    </p:spTree>
    <p:extLst>
      <p:ext uri="{BB962C8B-B14F-4D97-AF65-F5344CB8AC3E}">
        <p14:creationId xmlns:p14="http://schemas.microsoft.com/office/powerpoint/2010/main" val="24852290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A74D75-0448-298D-4A45-1227A7630D52}"/>
              </a:ext>
            </a:extLst>
          </p:cNvPr>
          <p:cNvSpPr>
            <a:spLocks noGrp="1"/>
          </p:cNvSpPr>
          <p:nvPr>
            <p:ph type="sldNum" sz="quarter" idx="12"/>
          </p:nvPr>
        </p:nvSpPr>
        <p:spPr/>
        <p:txBody>
          <a:bodyPr/>
          <a:lstStyle/>
          <a:p>
            <a:fld id="{D8DA9DAA-006C-4F4B-980E-E3DF019B24E2}" type="slidenum">
              <a:rPr lang="en-US" smtClean="0"/>
              <a:t>93</a:t>
            </a:fld>
            <a:endParaRPr lang="en-US" dirty="0"/>
          </a:p>
        </p:txBody>
      </p:sp>
      <p:sp>
        <p:nvSpPr>
          <p:cNvPr id="4" name="TextBox 3">
            <a:extLst>
              <a:ext uri="{FF2B5EF4-FFF2-40B4-BE49-F238E27FC236}">
                <a16:creationId xmlns:a16="http://schemas.microsoft.com/office/drawing/2014/main" id="{554CC381-6F45-6776-E7F6-1C43FC7A14C7}"/>
              </a:ext>
            </a:extLst>
          </p:cNvPr>
          <p:cNvSpPr txBox="1"/>
          <p:nvPr/>
        </p:nvSpPr>
        <p:spPr>
          <a:xfrm>
            <a:off x="2016579" y="677636"/>
            <a:ext cx="7125379" cy="6268383"/>
          </a:xfrm>
          <a:prstGeom prst="rect">
            <a:avLst/>
          </a:prstGeom>
          <a:noFill/>
        </p:spPr>
        <p:txBody>
          <a:bodyPr wrap="square">
            <a:spAutoFit/>
          </a:bodyPr>
          <a:lstStyle/>
          <a:p>
            <a:pPr rtl="0">
              <a:spcBef>
                <a:spcPts val="0"/>
              </a:spcBef>
              <a:spcAft>
                <a:spcPts val="0"/>
              </a:spcAft>
            </a:pPr>
            <a:r>
              <a:rPr lang="en-US" sz="3200" b="0" i="0" u="none" strike="noStrike" dirty="0">
                <a:solidFill>
                  <a:srgbClr val="111111"/>
                </a:solidFill>
                <a:effectLst/>
                <a:latin typeface="Roboto" panose="02000000000000000000" pitchFamily="2" charset="0"/>
              </a:rPr>
              <a:t>“The joy of being is derived not from something that happens, or from some object, but from the essence of who you are,” . “</a:t>
            </a:r>
            <a:r>
              <a:rPr lang="en-US" sz="3200" b="1" i="0" u="none" strike="noStrike" dirty="0">
                <a:solidFill>
                  <a:srgbClr val="111111"/>
                </a:solidFill>
                <a:effectLst/>
                <a:latin typeface="Roboto" panose="02000000000000000000" pitchFamily="2" charset="0"/>
              </a:rPr>
              <a:t>To know yourself</a:t>
            </a:r>
            <a:r>
              <a:rPr lang="en-US" sz="3200" b="0" i="0" u="none" strike="noStrike" dirty="0">
                <a:solidFill>
                  <a:srgbClr val="111111"/>
                </a:solidFill>
                <a:effectLst/>
                <a:latin typeface="Roboto" panose="02000000000000000000" pitchFamily="2" charset="0"/>
              </a:rPr>
              <a:t> as that is joy.”</a:t>
            </a:r>
            <a:endParaRPr lang="en-US" sz="3200" b="0" dirty="0">
              <a:effectLst/>
            </a:endParaRPr>
          </a:p>
          <a:p>
            <a:pPr rtl="0">
              <a:spcBef>
                <a:spcPts val="0"/>
              </a:spcBef>
              <a:spcAft>
                <a:spcPts val="0"/>
              </a:spcAft>
            </a:pPr>
            <a:r>
              <a:rPr lang="en-US" sz="3200" b="0" dirty="0">
                <a:effectLst/>
              </a:rPr>
              <a:t> </a:t>
            </a:r>
          </a:p>
          <a:p>
            <a:pPr rtl="0">
              <a:spcBef>
                <a:spcPts val="0"/>
              </a:spcBef>
              <a:spcAft>
                <a:spcPts val="800"/>
              </a:spcAft>
            </a:pPr>
            <a:r>
              <a:rPr lang="en-US" sz="3200" b="0" i="0" u="none" strike="noStrike" dirty="0">
                <a:solidFill>
                  <a:srgbClr val="111111"/>
                </a:solidFill>
                <a:effectLst/>
                <a:latin typeface="Roboto" panose="02000000000000000000" pitchFamily="2" charset="0"/>
              </a:rPr>
              <a:t>“The Joy of Being: Awakening to One’s True Identity” Eckhart Tolle</a:t>
            </a:r>
          </a:p>
          <a:p>
            <a:pPr rtl="0">
              <a:spcBef>
                <a:spcPts val="0"/>
              </a:spcBef>
              <a:spcAft>
                <a:spcPts val="800"/>
              </a:spcAft>
            </a:pPr>
            <a:endParaRPr lang="en-US" sz="3200" b="0" i="0" u="none" strike="noStrike" dirty="0">
              <a:solidFill>
                <a:srgbClr val="111111"/>
              </a:solidFill>
              <a:effectLst/>
              <a:latin typeface="Roboto" panose="02000000000000000000" pitchFamily="2" charset="0"/>
            </a:endParaRPr>
          </a:p>
          <a:p>
            <a:pPr marL="0" indent="0" algn="ctr" rtl="0">
              <a:spcBef>
                <a:spcPts val="0"/>
              </a:spcBef>
              <a:spcAft>
                <a:spcPts val="0"/>
              </a:spcAft>
              <a:buNone/>
            </a:pPr>
            <a:r>
              <a:rPr lang="en-US" sz="3200" i="1" dirty="0">
                <a:solidFill>
                  <a:srgbClr val="000000"/>
                </a:solidFill>
                <a:latin typeface="Ariel"/>
              </a:rPr>
              <a:t>When the practice becomes </a:t>
            </a:r>
          </a:p>
          <a:p>
            <a:pPr marL="0" indent="0" algn="ctr" rtl="0">
              <a:spcBef>
                <a:spcPts val="0"/>
              </a:spcBef>
              <a:spcAft>
                <a:spcPts val="0"/>
              </a:spcAft>
              <a:buNone/>
            </a:pPr>
            <a:r>
              <a:rPr lang="en-US" sz="3200" i="1" dirty="0">
                <a:solidFill>
                  <a:srgbClr val="000000"/>
                </a:solidFill>
                <a:latin typeface="Ariel"/>
              </a:rPr>
              <a:t>part of us …</a:t>
            </a:r>
            <a:r>
              <a:rPr lang="en-US" sz="3200" dirty="0">
                <a:solidFill>
                  <a:srgbClr val="000000"/>
                </a:solidFill>
                <a:latin typeface="Ariel"/>
              </a:rPr>
              <a:t>It is our  Way of Being</a:t>
            </a:r>
            <a:endParaRPr lang="en-US" sz="3200" b="0" dirty="0">
              <a:effectLst/>
            </a:endParaRPr>
          </a:p>
          <a:p>
            <a:br>
              <a:rPr lang="en-US" dirty="0"/>
            </a:br>
            <a:endParaRPr lang="en-US" dirty="0"/>
          </a:p>
        </p:txBody>
      </p:sp>
    </p:spTree>
    <p:extLst>
      <p:ext uri="{BB962C8B-B14F-4D97-AF65-F5344CB8AC3E}">
        <p14:creationId xmlns:p14="http://schemas.microsoft.com/office/powerpoint/2010/main" val="1746897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A808CB-1EC5-3041-2EE4-86E86106E519}"/>
              </a:ext>
            </a:extLst>
          </p:cNvPr>
          <p:cNvPicPr>
            <a:picLocks noChangeAspect="1"/>
          </p:cNvPicPr>
          <p:nvPr/>
        </p:nvPicPr>
        <p:blipFill rotWithShape="1">
          <a:blip r:embed="rId3">
            <a:extLst>
              <a:ext uri="{28A0092B-C50C-407E-A947-70E740481C1C}">
                <a14:useLocalDpi xmlns:a14="http://schemas.microsoft.com/office/drawing/2010/main" val="0"/>
              </a:ext>
            </a:extLst>
          </a:blip>
          <a:srcRect l="787" r="787"/>
          <a:stretch/>
        </p:blipFill>
        <p:spPr>
          <a:xfrm>
            <a:off x="-1504" y="0"/>
            <a:ext cx="12191980" cy="6967612"/>
          </a:xfrm>
          <a:prstGeom prst="rect">
            <a:avLst/>
          </a:prstGeom>
        </p:spPr>
      </p:pic>
      <p:pic>
        <p:nvPicPr>
          <p:cNvPr id="6" name="Picture 5">
            <a:extLst>
              <a:ext uri="{FF2B5EF4-FFF2-40B4-BE49-F238E27FC236}">
                <a16:creationId xmlns:a16="http://schemas.microsoft.com/office/drawing/2014/main" id="{B49D3B3F-037C-18A7-481C-29A6A29D3AB1}"/>
              </a:ext>
            </a:extLst>
          </p:cNvPr>
          <p:cNvPicPr>
            <a:picLocks noChangeAspect="1"/>
          </p:cNvPicPr>
          <p:nvPr/>
        </p:nvPicPr>
        <p:blipFill>
          <a:blip r:embed="rId4"/>
          <a:stretch>
            <a:fillRect/>
          </a:stretch>
        </p:blipFill>
        <p:spPr>
          <a:xfrm>
            <a:off x="3263153" y="1255059"/>
            <a:ext cx="5942896" cy="4154116"/>
          </a:xfrm>
          <a:prstGeom prst="rect">
            <a:avLst/>
          </a:prstGeom>
        </p:spPr>
      </p:pic>
    </p:spTree>
    <p:extLst>
      <p:ext uri="{BB962C8B-B14F-4D97-AF65-F5344CB8AC3E}">
        <p14:creationId xmlns:p14="http://schemas.microsoft.com/office/powerpoint/2010/main" val="20734270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A808CB-1EC5-3041-2EE4-86E86106E519}"/>
              </a:ext>
            </a:extLst>
          </p:cNvPr>
          <p:cNvPicPr>
            <a:picLocks noChangeAspect="1"/>
          </p:cNvPicPr>
          <p:nvPr/>
        </p:nvPicPr>
        <p:blipFill rotWithShape="1">
          <a:blip r:embed="rId3">
            <a:extLst>
              <a:ext uri="{28A0092B-C50C-407E-A947-70E740481C1C}">
                <a14:useLocalDpi xmlns:a14="http://schemas.microsoft.com/office/drawing/2010/main" val="0"/>
              </a:ext>
            </a:extLst>
          </a:blip>
          <a:srcRect l="787" r="787"/>
          <a:stretch/>
        </p:blipFill>
        <p:spPr>
          <a:xfrm>
            <a:off x="-1504" y="-169106"/>
            <a:ext cx="12191980" cy="6967612"/>
          </a:xfrm>
          <a:prstGeom prst="rect">
            <a:avLst/>
          </a:prstGeom>
        </p:spPr>
      </p:pic>
      <p:sp>
        <p:nvSpPr>
          <p:cNvPr id="4" name="TextBox 3">
            <a:extLst>
              <a:ext uri="{FF2B5EF4-FFF2-40B4-BE49-F238E27FC236}">
                <a16:creationId xmlns:a16="http://schemas.microsoft.com/office/drawing/2014/main" id="{34EC5B7C-9B90-7CD6-D254-E28C8062B028}"/>
              </a:ext>
            </a:extLst>
          </p:cNvPr>
          <p:cNvSpPr txBox="1"/>
          <p:nvPr/>
        </p:nvSpPr>
        <p:spPr>
          <a:xfrm>
            <a:off x="2305188" y="1983411"/>
            <a:ext cx="7369046" cy="2123658"/>
          </a:xfrm>
          <a:prstGeom prst="rect">
            <a:avLst/>
          </a:prstGeom>
          <a:noFill/>
        </p:spPr>
        <p:txBody>
          <a:bodyPr wrap="square" rtlCol="0">
            <a:spAutoFit/>
          </a:bodyPr>
          <a:lstStyle/>
          <a:p>
            <a:pPr algn="ctr"/>
            <a:r>
              <a:rPr lang="en-US" sz="6600" b="1" i="1" dirty="0">
                <a:solidFill>
                  <a:srgbClr val="421C5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Namaste  Greeting</a:t>
            </a:r>
          </a:p>
        </p:txBody>
      </p:sp>
      <p:sp>
        <p:nvSpPr>
          <p:cNvPr id="2" name="TextBox 1">
            <a:extLst>
              <a:ext uri="{FF2B5EF4-FFF2-40B4-BE49-F238E27FC236}">
                <a16:creationId xmlns:a16="http://schemas.microsoft.com/office/drawing/2014/main" id="{6B592126-D61F-9E41-8986-B2EE14A10019}"/>
              </a:ext>
            </a:extLst>
          </p:cNvPr>
          <p:cNvSpPr txBox="1"/>
          <p:nvPr/>
        </p:nvSpPr>
        <p:spPr>
          <a:xfrm>
            <a:off x="4573181" y="5196301"/>
            <a:ext cx="6973667" cy="769441"/>
          </a:xfrm>
          <a:prstGeom prst="rect">
            <a:avLst/>
          </a:prstGeom>
          <a:noFill/>
        </p:spPr>
        <p:txBody>
          <a:bodyPr wrap="square" rtlCol="0">
            <a:spAutoFit/>
          </a:bodyPr>
          <a:lstStyle/>
          <a:p>
            <a:pPr algn="r"/>
            <a:endParaRPr lang="en-US" sz="4400" b="1" i="1" dirty="0">
              <a:solidFill>
                <a:srgbClr val="421C5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endParaRPr>
          </a:p>
        </p:txBody>
      </p:sp>
    </p:spTree>
    <p:extLst>
      <p:ext uri="{BB962C8B-B14F-4D97-AF65-F5344CB8AC3E}">
        <p14:creationId xmlns:p14="http://schemas.microsoft.com/office/powerpoint/2010/main" val="14578577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A808CB-1EC5-3041-2EE4-86E86106E519}"/>
              </a:ext>
            </a:extLst>
          </p:cNvPr>
          <p:cNvPicPr>
            <a:picLocks noChangeAspect="1"/>
          </p:cNvPicPr>
          <p:nvPr/>
        </p:nvPicPr>
        <p:blipFill rotWithShape="1">
          <a:blip r:embed="rId3">
            <a:extLst>
              <a:ext uri="{28A0092B-C50C-407E-A947-70E740481C1C}">
                <a14:useLocalDpi xmlns:a14="http://schemas.microsoft.com/office/drawing/2010/main" val="0"/>
              </a:ext>
            </a:extLst>
          </a:blip>
          <a:srcRect l="787" r="787"/>
          <a:stretch/>
        </p:blipFill>
        <p:spPr>
          <a:xfrm>
            <a:off x="-1504" y="0"/>
            <a:ext cx="12191980" cy="6967612"/>
          </a:xfrm>
          <a:prstGeom prst="rect">
            <a:avLst/>
          </a:prstGeom>
        </p:spPr>
      </p:pic>
      <p:pic>
        <p:nvPicPr>
          <p:cNvPr id="4" name="Picture 3">
            <a:extLst>
              <a:ext uri="{FF2B5EF4-FFF2-40B4-BE49-F238E27FC236}">
                <a16:creationId xmlns:a16="http://schemas.microsoft.com/office/drawing/2014/main" id="{62A3C80B-7111-C8D3-7EB0-B362F5E17592}"/>
              </a:ext>
            </a:extLst>
          </p:cNvPr>
          <p:cNvPicPr>
            <a:picLocks noChangeAspect="1"/>
          </p:cNvPicPr>
          <p:nvPr/>
        </p:nvPicPr>
        <p:blipFill>
          <a:blip r:embed="rId4"/>
          <a:stretch>
            <a:fillRect/>
          </a:stretch>
        </p:blipFill>
        <p:spPr>
          <a:xfrm>
            <a:off x="1740792" y="1287594"/>
            <a:ext cx="8710415" cy="4282811"/>
          </a:xfrm>
          <a:prstGeom prst="rect">
            <a:avLst/>
          </a:prstGeom>
        </p:spPr>
      </p:pic>
    </p:spTree>
    <p:extLst>
      <p:ext uri="{BB962C8B-B14F-4D97-AF65-F5344CB8AC3E}">
        <p14:creationId xmlns:p14="http://schemas.microsoft.com/office/powerpoint/2010/main" val="35633546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A808CB-1EC5-3041-2EE4-86E86106E519}"/>
              </a:ext>
            </a:extLst>
          </p:cNvPr>
          <p:cNvPicPr>
            <a:picLocks noChangeAspect="1"/>
          </p:cNvPicPr>
          <p:nvPr/>
        </p:nvPicPr>
        <p:blipFill rotWithShape="1">
          <a:blip r:embed="rId3">
            <a:extLst>
              <a:ext uri="{28A0092B-C50C-407E-A947-70E740481C1C}">
                <a14:useLocalDpi xmlns:a14="http://schemas.microsoft.com/office/drawing/2010/main" val="0"/>
              </a:ext>
            </a:extLst>
          </a:blip>
          <a:srcRect l="787" r="787"/>
          <a:stretch/>
        </p:blipFill>
        <p:spPr>
          <a:xfrm>
            <a:off x="-1504" y="0"/>
            <a:ext cx="12191980" cy="6967612"/>
          </a:xfrm>
          <a:prstGeom prst="rect">
            <a:avLst/>
          </a:prstGeom>
        </p:spPr>
      </p:pic>
      <p:pic>
        <p:nvPicPr>
          <p:cNvPr id="5" name="Picture 4">
            <a:extLst>
              <a:ext uri="{FF2B5EF4-FFF2-40B4-BE49-F238E27FC236}">
                <a16:creationId xmlns:a16="http://schemas.microsoft.com/office/drawing/2014/main" id="{C6567604-C1D9-2CB8-F32E-E94BE1279533}"/>
              </a:ext>
            </a:extLst>
          </p:cNvPr>
          <p:cNvPicPr>
            <a:picLocks noChangeAspect="1"/>
          </p:cNvPicPr>
          <p:nvPr/>
        </p:nvPicPr>
        <p:blipFill>
          <a:blip r:embed="rId4"/>
          <a:stretch>
            <a:fillRect/>
          </a:stretch>
        </p:blipFill>
        <p:spPr>
          <a:xfrm>
            <a:off x="1954171" y="917992"/>
            <a:ext cx="8283658" cy="5022015"/>
          </a:xfrm>
          <a:prstGeom prst="rect">
            <a:avLst/>
          </a:prstGeom>
        </p:spPr>
      </p:pic>
      <p:pic>
        <p:nvPicPr>
          <p:cNvPr id="6" name="Picture 5">
            <a:extLst>
              <a:ext uri="{FF2B5EF4-FFF2-40B4-BE49-F238E27FC236}">
                <a16:creationId xmlns:a16="http://schemas.microsoft.com/office/drawing/2014/main" id="{D93030BA-894F-3C92-AED4-B5204DF34B18}"/>
              </a:ext>
            </a:extLst>
          </p:cNvPr>
          <p:cNvPicPr>
            <a:picLocks noChangeAspect="1"/>
          </p:cNvPicPr>
          <p:nvPr/>
        </p:nvPicPr>
        <p:blipFill>
          <a:blip r:embed="rId4"/>
          <a:stretch>
            <a:fillRect/>
          </a:stretch>
        </p:blipFill>
        <p:spPr>
          <a:xfrm>
            <a:off x="2106571" y="1070392"/>
            <a:ext cx="8283658" cy="5022015"/>
          </a:xfrm>
          <a:prstGeom prst="rect">
            <a:avLst/>
          </a:prstGeom>
        </p:spPr>
      </p:pic>
    </p:spTree>
    <p:extLst>
      <p:ext uri="{BB962C8B-B14F-4D97-AF65-F5344CB8AC3E}">
        <p14:creationId xmlns:p14="http://schemas.microsoft.com/office/powerpoint/2010/main" val="15334419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A808CB-1EC5-3041-2EE4-86E86106E519}"/>
              </a:ext>
            </a:extLst>
          </p:cNvPr>
          <p:cNvPicPr>
            <a:picLocks noChangeAspect="1"/>
          </p:cNvPicPr>
          <p:nvPr/>
        </p:nvPicPr>
        <p:blipFill rotWithShape="1">
          <a:blip r:embed="rId3">
            <a:extLst>
              <a:ext uri="{28A0092B-C50C-407E-A947-70E740481C1C}">
                <a14:useLocalDpi xmlns:a14="http://schemas.microsoft.com/office/drawing/2010/main" val="0"/>
              </a:ext>
            </a:extLst>
          </a:blip>
          <a:srcRect l="787" r="787"/>
          <a:stretch/>
        </p:blipFill>
        <p:spPr>
          <a:xfrm>
            <a:off x="-1504" y="0"/>
            <a:ext cx="12191980" cy="6967612"/>
          </a:xfrm>
          <a:prstGeom prst="rect">
            <a:avLst/>
          </a:prstGeom>
        </p:spPr>
      </p:pic>
      <p:pic>
        <p:nvPicPr>
          <p:cNvPr id="5" name="Picture 4">
            <a:extLst>
              <a:ext uri="{FF2B5EF4-FFF2-40B4-BE49-F238E27FC236}">
                <a16:creationId xmlns:a16="http://schemas.microsoft.com/office/drawing/2014/main" id="{83616585-3FD6-F8AE-1592-2B6F0EDD6A2B}"/>
              </a:ext>
            </a:extLst>
          </p:cNvPr>
          <p:cNvPicPr>
            <a:picLocks noChangeAspect="1"/>
          </p:cNvPicPr>
          <p:nvPr/>
        </p:nvPicPr>
        <p:blipFill>
          <a:blip r:embed="rId4"/>
          <a:stretch>
            <a:fillRect/>
          </a:stretch>
        </p:blipFill>
        <p:spPr>
          <a:xfrm>
            <a:off x="1999895" y="940854"/>
            <a:ext cx="8192210" cy="4976291"/>
          </a:xfrm>
          <a:prstGeom prst="rect">
            <a:avLst/>
          </a:prstGeom>
        </p:spPr>
      </p:pic>
    </p:spTree>
    <p:extLst>
      <p:ext uri="{BB962C8B-B14F-4D97-AF65-F5344CB8AC3E}">
        <p14:creationId xmlns:p14="http://schemas.microsoft.com/office/powerpoint/2010/main" val="28427904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A808CB-1EC5-3041-2EE4-86E86106E519}"/>
              </a:ext>
            </a:extLst>
          </p:cNvPr>
          <p:cNvPicPr>
            <a:picLocks noChangeAspect="1"/>
          </p:cNvPicPr>
          <p:nvPr/>
        </p:nvPicPr>
        <p:blipFill rotWithShape="1">
          <a:blip r:embed="rId3">
            <a:extLst>
              <a:ext uri="{28A0092B-C50C-407E-A947-70E740481C1C}">
                <a14:useLocalDpi xmlns:a14="http://schemas.microsoft.com/office/drawing/2010/main" val="0"/>
              </a:ext>
            </a:extLst>
          </a:blip>
          <a:srcRect l="787" r="787"/>
          <a:stretch/>
        </p:blipFill>
        <p:spPr>
          <a:xfrm>
            <a:off x="-1504" y="0"/>
            <a:ext cx="12191980" cy="6967612"/>
          </a:xfrm>
          <a:prstGeom prst="rect">
            <a:avLst/>
          </a:prstGeom>
        </p:spPr>
      </p:pic>
      <p:pic>
        <p:nvPicPr>
          <p:cNvPr id="4" name="Picture 3">
            <a:extLst>
              <a:ext uri="{FF2B5EF4-FFF2-40B4-BE49-F238E27FC236}">
                <a16:creationId xmlns:a16="http://schemas.microsoft.com/office/drawing/2014/main" id="{62A3C80B-7111-C8D3-7EB0-B362F5E17592}"/>
              </a:ext>
            </a:extLst>
          </p:cNvPr>
          <p:cNvPicPr>
            <a:picLocks noChangeAspect="1"/>
          </p:cNvPicPr>
          <p:nvPr/>
        </p:nvPicPr>
        <p:blipFill>
          <a:blip r:embed="rId4"/>
          <a:stretch>
            <a:fillRect/>
          </a:stretch>
        </p:blipFill>
        <p:spPr>
          <a:xfrm>
            <a:off x="1740792" y="1287594"/>
            <a:ext cx="8710415" cy="4282811"/>
          </a:xfrm>
          <a:prstGeom prst="rect">
            <a:avLst/>
          </a:prstGeom>
        </p:spPr>
      </p:pic>
    </p:spTree>
    <p:extLst>
      <p:ext uri="{BB962C8B-B14F-4D97-AF65-F5344CB8AC3E}">
        <p14:creationId xmlns:p14="http://schemas.microsoft.com/office/powerpoint/2010/main" val="35986941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6600" b="1" i="1" dirty="0">
            <a:solidFill>
              <a:srgbClr val="421C5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dientUnivers">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Univers" id="{605F9078-86F9-4258-A3E1-F8EFF02AE8CC}" vid="{4848699B-BB01-41E3-9EC4-3D97DFE5292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89308</TotalTime>
  <Words>5865</Words>
  <Application>Microsoft Office PowerPoint</Application>
  <PresentationFormat>Widescreen</PresentationFormat>
  <Paragraphs>376</Paragraphs>
  <Slides>101</Slides>
  <Notes>101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101</vt:i4>
      </vt:variant>
    </vt:vector>
  </HeadingPairs>
  <TitlesOfParts>
    <vt:vector size="111" baseType="lpstr">
      <vt:lpstr>Arial</vt:lpstr>
      <vt:lpstr>Ariel</vt:lpstr>
      <vt:lpstr>Calibri</vt:lpstr>
      <vt:lpstr>Calibri Light</vt:lpstr>
      <vt:lpstr>Georgia</vt:lpstr>
      <vt:lpstr>Roboto</vt:lpstr>
      <vt:lpstr>Univers</vt:lpstr>
      <vt:lpstr>Verdana</vt:lpstr>
      <vt:lpstr>Office Theme</vt:lpstr>
      <vt:lpstr>GradientUnivers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JoAnne Harris</dc:creator>
  <cp:lastModifiedBy>David McClanahan</cp:lastModifiedBy>
  <cp:revision>254</cp:revision>
  <cp:lastPrinted>2024-03-13T19:26:24Z</cp:lastPrinted>
  <dcterms:created xsi:type="dcterms:W3CDTF">2022-04-04T14:13:20Z</dcterms:created>
  <dcterms:modified xsi:type="dcterms:W3CDTF">2024-03-13T19:37:25Z</dcterms:modified>
</cp:coreProperties>
</file>